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362" r:id="rId2"/>
    <p:sldId id="379" r:id="rId3"/>
    <p:sldId id="380" r:id="rId4"/>
    <p:sldId id="408" r:id="rId5"/>
    <p:sldId id="287" r:id="rId6"/>
    <p:sldId id="420" r:id="rId7"/>
    <p:sldId id="422" r:id="rId8"/>
    <p:sldId id="425" r:id="rId9"/>
    <p:sldId id="421" r:id="rId10"/>
    <p:sldId id="333" r:id="rId11"/>
    <p:sldId id="426" r:id="rId12"/>
    <p:sldId id="418" r:id="rId13"/>
    <p:sldId id="419" r:id="rId14"/>
    <p:sldId id="427" r:id="rId15"/>
    <p:sldId id="423" r:id="rId16"/>
    <p:sldId id="415" r:id="rId17"/>
    <p:sldId id="424" r:id="rId18"/>
    <p:sldId id="394" r:id="rId19"/>
    <p:sldId id="351" r:id="rId20"/>
  </p:sldIdLst>
  <p:sldSz cx="9144000" cy="5143500" type="screen16x9"/>
  <p:notesSz cx="6858000" cy="9144000"/>
  <p:embeddedFontLst>
    <p:embeddedFont>
      <p:font typeface="Oswald" panose="020B060402020202020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2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4BF519-3664-43A1-B43E-8ABE177A3876}">
  <a:tblStyle styleId="{914BF519-3664-43A1-B43E-8ABE177A3876}"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150" d="100"/>
          <a:sy n="150" d="100"/>
        </p:scale>
        <p:origin x="19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665703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9051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3896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1973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159" name="Shape 159"/>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160" name="Shape 160"/>
          <p:cNvSpPr/>
          <p:nvPr/>
        </p:nvSpPr>
        <p:spPr>
          <a:xfrm>
            <a:off x="-28575" y="4446775"/>
            <a:ext cx="9191625" cy="712478"/>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9"/>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8"/>
            <a:ext cx="9229575" cy="642787"/>
            <a:chOff x="-42837" y="4443488"/>
            <a:chExt cx="9229575" cy="642787"/>
          </a:xfrm>
        </p:grpSpPr>
        <p:sp>
          <p:nvSpPr>
            <p:cNvPr id="170" name="Shape 17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5" name="Shape 195"/>
          <p:cNvSpPr/>
          <p:nvPr/>
        </p:nvSpPr>
        <p:spPr>
          <a:xfrm>
            <a:off x="2990700" y="4586200"/>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1085700" y="4871950"/>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4895700" y="4516032"/>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174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8"/>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9"/>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8"/>
            <a:ext cx="9229575" cy="642787"/>
            <a:chOff x="-42837" y="4443488"/>
            <a:chExt cx="9229575" cy="642787"/>
          </a:xfrm>
        </p:grpSpPr>
        <p:sp>
          <p:nvSpPr>
            <p:cNvPr id="379" name="Shape 379"/>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4" name="Shape 404"/>
          <p:cNvSpPr/>
          <p:nvPr/>
        </p:nvSpPr>
        <p:spPr>
          <a:xfrm>
            <a:off x="2990700" y="4586200"/>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1085700" y="4871950"/>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4895700" y="4516032"/>
            <a:ext cx="114600" cy="114600"/>
          </a:xfrm>
          <a:prstGeom prst="ellipse">
            <a:avLst/>
          </a:prstGeom>
          <a:noFill/>
          <a:ln w="9525" cap="flat" cmpd="sng">
            <a:solidFill>
              <a:srgbClr val="3C78D8"/>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632291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1000"/>
          </a:xfrm>
        </p:grpSpPr>
        <p:cxnSp>
          <p:nvCxnSpPr>
            <p:cNvPr id="7" name="Shape 7"/>
            <p:cNvCxnSpPr/>
            <p:nvPr/>
          </p:nvCxnSpPr>
          <p:spPr>
            <a:xfrm>
              <a:off x="762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1000"/>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1000"/>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1000"/>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593915629"/>
      </p:ext>
    </p:extLst>
  </p:cSld>
  <p:clrMap bg1="lt1" tx1="dk1" bg2="dk2" tx2="lt2" accent1="accent1" accent2="accent2" accent3="accent3" accent4="accent4" accent5="accent5" accent6="accent6" hlink="hlink" folHlink="folHlink"/>
  <p:sldLayoutIdLst>
    <p:sldLayoutId id="2147483661" r:id="rId1"/>
    <p:sldLayoutId id="2147483662" r:id="rId2"/>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ctrTitle" idx="4294967295"/>
          </p:nvPr>
        </p:nvSpPr>
        <p:spPr>
          <a:xfrm>
            <a:off x="0" y="461963"/>
            <a:ext cx="9144000" cy="1863725"/>
          </a:xfrm>
          <a:prstGeom prst="rect">
            <a:avLst/>
          </a:prstGeom>
        </p:spPr>
        <p:txBody>
          <a:bodyPr spcFirstLastPara="1" wrap="square" lIns="91425" tIns="91425" rIns="91425" bIns="91425" anchor="b" anchorCtr="0">
            <a:noAutofit/>
          </a:bodyPr>
          <a:lstStyle/>
          <a:p>
            <a:pPr lvl="0"/>
            <a:r>
              <a:rPr lang="en-US" sz="2800" dirty="0">
                <a:solidFill>
                  <a:schemeClr val="accent1">
                    <a:lumMod val="75000"/>
                  </a:schemeClr>
                </a:solidFill>
              </a:rPr>
              <a:t>A Metaheuristic based Approach for Maximizing Sprint Capacity Utilization using Genetic Algorithm</a:t>
            </a:r>
            <a:endParaRPr sz="2800" dirty="0">
              <a:solidFill>
                <a:schemeClr val="accent1">
                  <a:lumMod val="75000"/>
                </a:schemeClr>
              </a:solidFill>
            </a:endParaRPr>
          </a:p>
        </p:txBody>
      </p:sp>
      <p:sp>
        <p:nvSpPr>
          <p:cNvPr id="467" name="Shape 467"/>
          <p:cNvSpPr txBox="1">
            <a:spLocks noGrp="1"/>
          </p:cNvSpPr>
          <p:nvPr>
            <p:ph type="subTitle" idx="4294967295"/>
          </p:nvPr>
        </p:nvSpPr>
        <p:spPr>
          <a:xfrm>
            <a:off x="2895421" y="3159125"/>
            <a:ext cx="6248579" cy="1282700"/>
          </a:xfrm>
          <a:prstGeom prst="rect">
            <a:avLst/>
          </a:prstGeom>
        </p:spPr>
        <p:txBody>
          <a:bodyPr spcFirstLastPara="1" wrap="square" lIns="91425" tIns="91425" rIns="91425" bIns="91425" anchor="t" anchorCtr="0">
            <a:noAutofit/>
          </a:bodyPr>
          <a:lstStyle/>
          <a:p>
            <a:pPr marL="101600" indent="0" algn="ctr">
              <a:buNone/>
            </a:pPr>
            <a:r>
              <a:rPr lang="en-US" b="1" dirty="0">
                <a:solidFill>
                  <a:schemeClr val="accent1">
                    <a:lumMod val="75000"/>
                  </a:schemeClr>
                </a:solidFill>
                <a:latin typeface="Oswald" panose="020B0604020202020204" charset="0"/>
              </a:rPr>
              <a:t>Nayan Chandra Das (0424052071)</a:t>
            </a:r>
          </a:p>
          <a:p>
            <a:pPr marL="101600" indent="0" algn="ctr">
              <a:buNone/>
            </a:pPr>
            <a:r>
              <a:rPr lang="en-US" sz="1800" b="1" dirty="0">
                <a:solidFill>
                  <a:srgbClr val="0070C0"/>
                </a:solidFill>
                <a:latin typeface="Oswald" panose="020B0604020202020204" charset="0"/>
              </a:rPr>
              <a:t> </a:t>
            </a:r>
            <a:r>
              <a:rPr lang="en-US" sz="1800" b="1" dirty="0">
                <a:solidFill>
                  <a:schemeClr val="tx2"/>
                </a:solidFill>
                <a:latin typeface="Oswald" panose="020B0604020202020204" charset="0"/>
              </a:rPr>
              <a:t>Md. Nazmul </a:t>
            </a:r>
            <a:r>
              <a:rPr lang="en-US" sz="1800" b="1" dirty="0" err="1">
                <a:solidFill>
                  <a:schemeClr val="tx2"/>
                </a:solidFill>
                <a:latin typeface="Oswald" panose="020B0604020202020204" charset="0"/>
              </a:rPr>
              <a:t>Abdal</a:t>
            </a:r>
            <a:r>
              <a:rPr lang="en-US" sz="1800" b="1" dirty="0">
                <a:solidFill>
                  <a:schemeClr val="tx2"/>
                </a:solidFill>
                <a:latin typeface="Oswald" panose="020B0604020202020204" charset="0"/>
              </a:rPr>
              <a:t> (0424052094)</a:t>
            </a:r>
          </a:p>
          <a:p>
            <a:pPr marL="101600" indent="0" algn="ctr">
              <a:buNone/>
            </a:pPr>
            <a:r>
              <a:rPr lang="en-US" sz="1800" b="1" dirty="0" err="1">
                <a:solidFill>
                  <a:schemeClr val="tx2"/>
                </a:solidFill>
                <a:latin typeface="Oswald" panose="020B0604020202020204" charset="0"/>
              </a:rPr>
              <a:t>Ryhan</a:t>
            </a:r>
            <a:r>
              <a:rPr lang="en-US" sz="1800" b="1" dirty="0">
                <a:solidFill>
                  <a:schemeClr val="tx2"/>
                </a:solidFill>
                <a:latin typeface="Oswald" panose="020B0604020202020204" charset="0"/>
              </a:rPr>
              <a:t> Ahmed Tamim (0424052095) </a:t>
            </a:r>
          </a:p>
          <a:p>
            <a:pPr marL="101600" indent="0" algn="ctr">
              <a:buNone/>
            </a:pPr>
            <a:endParaRPr lang="en-US" sz="1800" b="1" dirty="0">
              <a:solidFill>
                <a:schemeClr val="accent1">
                  <a:lumMod val="75000"/>
                </a:schemeClr>
              </a:solidFill>
              <a:latin typeface="Oswald" panose="020B0604020202020204" charset="0"/>
            </a:endParaRPr>
          </a:p>
        </p:txBody>
      </p:sp>
      <p:grpSp>
        <p:nvGrpSpPr>
          <p:cNvPr id="4" name="Shape 963"/>
          <p:cNvGrpSpPr/>
          <p:nvPr/>
        </p:nvGrpSpPr>
        <p:grpSpPr>
          <a:xfrm>
            <a:off x="399932" y="255083"/>
            <a:ext cx="318014" cy="414510"/>
            <a:chOff x="2624850" y="4296000"/>
            <a:chExt cx="380400" cy="495825"/>
          </a:xfrm>
          <a:solidFill>
            <a:srgbClr val="00B050"/>
          </a:solidFill>
        </p:grpSpPr>
        <p:sp>
          <p:nvSpPr>
            <p:cNvPr id="5" name="Shape 964"/>
            <p:cNvSpPr/>
            <p:nvPr/>
          </p:nvSpPr>
          <p:spPr>
            <a:xfrm>
              <a:off x="2845875" y="4296000"/>
              <a:ext cx="126425" cy="125800"/>
            </a:xfrm>
            <a:custGeom>
              <a:avLst/>
              <a:gdLst/>
              <a:ahLst/>
              <a:cxnLst/>
              <a:rect l="0" t="0" r="0" b="0"/>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 name="Shape 965"/>
            <p:cNvSpPr/>
            <p:nvPr/>
          </p:nvSpPr>
          <p:spPr>
            <a:xfrm>
              <a:off x="2635850" y="4316150"/>
              <a:ext cx="369400" cy="475675"/>
            </a:xfrm>
            <a:custGeom>
              <a:avLst/>
              <a:gdLst/>
              <a:ahLst/>
              <a:cxnLst/>
              <a:rect l="0" t="0" r="0" b="0"/>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966"/>
            <p:cNvSpPr/>
            <p:nvPr/>
          </p:nvSpPr>
          <p:spPr>
            <a:xfrm>
              <a:off x="2624850" y="4357675"/>
              <a:ext cx="171600" cy="171600"/>
            </a:xfrm>
            <a:custGeom>
              <a:avLst/>
              <a:gdLst/>
              <a:ahLst/>
              <a:cxnLst/>
              <a:rect l="0" t="0" r="0" b="0"/>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 name="Shape 909"/>
          <p:cNvGrpSpPr/>
          <p:nvPr/>
        </p:nvGrpSpPr>
        <p:grpSpPr>
          <a:xfrm>
            <a:off x="8426054" y="255083"/>
            <a:ext cx="346104" cy="353231"/>
            <a:chOff x="3955900" y="2984500"/>
            <a:chExt cx="414000" cy="422525"/>
          </a:xfrm>
        </p:grpSpPr>
        <p:sp>
          <p:nvSpPr>
            <p:cNvPr id="9" name="Shape 910"/>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2832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911"/>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2832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912"/>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2832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 name="Shape 888"/>
          <p:cNvGrpSpPr/>
          <p:nvPr/>
        </p:nvGrpSpPr>
        <p:grpSpPr>
          <a:xfrm>
            <a:off x="378181" y="3610208"/>
            <a:ext cx="215437" cy="351204"/>
            <a:chOff x="6730350" y="2315900"/>
            <a:chExt cx="257700" cy="420100"/>
          </a:xfrm>
          <a:solidFill>
            <a:srgbClr val="FFC000"/>
          </a:solidFill>
        </p:grpSpPr>
        <p:sp>
          <p:nvSpPr>
            <p:cNvPr id="13" name="Shape 889"/>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890"/>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891"/>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892"/>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893"/>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777" y="3355297"/>
            <a:ext cx="806571" cy="842419"/>
          </a:xfrm>
          <a:prstGeom prst="rect">
            <a:avLst/>
          </a:prstGeom>
        </p:spPr>
      </p:pic>
      <p:pic>
        <p:nvPicPr>
          <p:cNvPr id="3" name="Audio 2">
            <a:hlinkClick r:id="" action="ppaction://media"/>
            <a:extLst>
              <a:ext uri="{FF2B5EF4-FFF2-40B4-BE49-F238E27FC236}">
                <a16:creationId xmlns:a16="http://schemas.microsoft.com/office/drawing/2014/main" id="{ABE2D1BE-2CFC-4136-8DB8-EF7C29E56F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418008927"/>
      </p:ext>
    </p:extLst>
  </p:cSld>
  <p:clrMapOvr>
    <a:masterClrMapping/>
  </p:clrMapOvr>
  <p:transition advTm="1403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66874" y="0"/>
            <a:ext cx="5676901" cy="1024273"/>
          </a:xfrm>
        </p:spPr>
        <p:txBody>
          <a:bodyPr/>
          <a:lstStyle/>
          <a:p>
            <a:pPr marL="101600" indent="0" algn="ctr">
              <a:buNone/>
            </a:pPr>
            <a:r>
              <a:rPr lang="en-US" sz="3600" b="1" dirty="0">
                <a:solidFill>
                  <a:schemeClr val="accent1">
                    <a:lumMod val="75000"/>
                  </a:schemeClr>
                </a:solidFill>
                <a:latin typeface="Oswald" panose="00000500000000000000" pitchFamily="2" charset="0"/>
                <a:cs typeface="Segoe UI" panose="020B0502040204020203" pitchFamily="34" charset="0"/>
              </a:rPr>
              <a:t>Proposed Method</a:t>
            </a:r>
          </a:p>
        </p:txBody>
      </p:sp>
      <p:pic>
        <p:nvPicPr>
          <p:cNvPr id="27" name="Image 6">
            <a:extLst>
              <a:ext uri="{FF2B5EF4-FFF2-40B4-BE49-F238E27FC236}">
                <a16:creationId xmlns:a16="http://schemas.microsoft.com/office/drawing/2014/main" id="{60702765-F723-4696-BEE2-674CE1BF9F41}"/>
              </a:ext>
            </a:extLst>
          </p:cNvPr>
          <p:cNvPicPr/>
          <p:nvPr/>
        </p:nvPicPr>
        <p:blipFill>
          <a:blip r:embed="rId4" cstate="print"/>
          <a:stretch>
            <a:fillRect/>
          </a:stretch>
        </p:blipFill>
        <p:spPr>
          <a:xfrm>
            <a:off x="4381500" y="708025"/>
            <a:ext cx="4325853" cy="3727450"/>
          </a:xfrm>
          <a:prstGeom prst="rect">
            <a:avLst/>
          </a:prstGeom>
        </p:spPr>
      </p:pic>
      <p:sp>
        <p:nvSpPr>
          <p:cNvPr id="9" name="Rectangle 8">
            <a:extLst>
              <a:ext uri="{FF2B5EF4-FFF2-40B4-BE49-F238E27FC236}">
                <a16:creationId xmlns:a16="http://schemas.microsoft.com/office/drawing/2014/main" id="{097BD9A4-C1C8-47C7-BAAF-5E5D3688E69A}"/>
              </a:ext>
            </a:extLst>
          </p:cNvPr>
          <p:cNvSpPr/>
          <p:nvPr/>
        </p:nvSpPr>
        <p:spPr>
          <a:xfrm>
            <a:off x="87396" y="1340643"/>
            <a:ext cx="4572000" cy="2462213"/>
          </a:xfrm>
          <a:prstGeom prst="rect">
            <a:avLst/>
          </a:prstGeom>
        </p:spPr>
        <p:txBody>
          <a:bodyPr>
            <a:spAutoFit/>
          </a:bodyPr>
          <a:lstStyle/>
          <a:p>
            <a:pPr>
              <a:buFont typeface="+mj-lt"/>
              <a:buAutoNum type="arabicPeriod"/>
            </a:pPr>
            <a:r>
              <a:rPr lang="en-US" b="1" dirty="0"/>
              <a:t>Initialization:</a:t>
            </a:r>
            <a:r>
              <a:rPr lang="en-US" dirty="0"/>
              <a:t> Generate an initial random population.</a:t>
            </a:r>
          </a:p>
          <a:p>
            <a:pPr>
              <a:buFont typeface="+mj-lt"/>
              <a:buAutoNum type="arabicPeriod"/>
            </a:pPr>
            <a:r>
              <a:rPr lang="en-US" b="1" dirty="0"/>
              <a:t>Fitness Calculation:</a:t>
            </a:r>
            <a:r>
              <a:rPr lang="en-US" dirty="0"/>
              <a:t> Evaluate solutions based on total assigned hours.</a:t>
            </a:r>
          </a:p>
          <a:p>
            <a:pPr>
              <a:buFont typeface="+mj-lt"/>
              <a:buAutoNum type="arabicPeriod"/>
            </a:pPr>
            <a:r>
              <a:rPr lang="en-US" b="1" dirty="0"/>
              <a:t>Selection:</a:t>
            </a:r>
            <a:r>
              <a:rPr lang="en-US" dirty="0"/>
              <a:t> Choose parents using tournament selection.</a:t>
            </a:r>
          </a:p>
          <a:p>
            <a:pPr>
              <a:buFont typeface="+mj-lt"/>
              <a:buAutoNum type="arabicPeriod"/>
            </a:pPr>
            <a:r>
              <a:rPr lang="en-US" b="1" dirty="0"/>
              <a:t>Crossover:</a:t>
            </a:r>
            <a:r>
              <a:rPr lang="en-US" dirty="0"/>
              <a:t> Generate new offspring through uniform crossover.</a:t>
            </a:r>
          </a:p>
          <a:p>
            <a:pPr>
              <a:buFont typeface="+mj-lt"/>
              <a:buAutoNum type="arabicPeriod"/>
            </a:pPr>
            <a:r>
              <a:rPr lang="en-US" b="1" dirty="0"/>
              <a:t>Mutation:</a:t>
            </a:r>
            <a:r>
              <a:rPr lang="en-US" dirty="0"/>
              <a:t> Introduce diversity by swapping task assignments.</a:t>
            </a:r>
          </a:p>
          <a:p>
            <a:pPr>
              <a:buFont typeface="+mj-lt"/>
              <a:buAutoNum type="arabicPeriod"/>
            </a:pPr>
            <a:r>
              <a:rPr lang="en-US" b="1" dirty="0"/>
              <a:t>Termination:</a:t>
            </a:r>
            <a:r>
              <a:rPr lang="en-US" dirty="0"/>
              <a:t> Stop when an optimal or near-optimal solution is found.</a:t>
            </a:r>
          </a:p>
        </p:txBody>
      </p:sp>
      <p:pic>
        <p:nvPicPr>
          <p:cNvPr id="2" name="Audio 1">
            <a:hlinkClick r:id="" action="ppaction://media"/>
            <a:extLst>
              <a:ext uri="{FF2B5EF4-FFF2-40B4-BE49-F238E27FC236}">
                <a16:creationId xmlns:a16="http://schemas.microsoft.com/office/drawing/2014/main" id="{99CB9FBA-809C-4EA9-A139-0BDD93366C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776190531"/>
      </p:ext>
    </p:extLst>
  </p:cSld>
  <p:clrMapOvr>
    <a:masterClrMapping/>
  </p:clrMapOvr>
  <p:transition advTm="3205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900" y="144378"/>
            <a:ext cx="6996600" cy="596805"/>
          </a:xfrm>
        </p:spPr>
        <p:txBody>
          <a:bodyPr/>
          <a:lstStyle/>
          <a:p>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r>
              <a:rPr lang="en-US" sz="3600" dirty="0">
                <a:solidFill>
                  <a:schemeClr val="accent1">
                    <a:lumMod val="75000"/>
                  </a:schemeClr>
                </a:solidFill>
                <a:latin typeface="Oswald" panose="00000500000000000000" pitchFamily="2" charset="0"/>
                <a:cs typeface="Segoe UI" panose="020B0502040204020203" pitchFamily="34" charset="0"/>
              </a:rPr>
              <a:t>Dataset</a:t>
            </a:r>
            <a:endParaRPr lang="en-US" sz="3600" dirty="0">
              <a:solidFill>
                <a:schemeClr val="accent1">
                  <a:lumMod val="75000"/>
                </a:schemeClr>
              </a:solidFill>
              <a:latin typeface="Segoe UI" panose="020B0502040204020203" pitchFamily="34" charset="0"/>
              <a:cs typeface="Segoe UI" panose="020B0502040204020203" pitchFamily="34" charset="0"/>
            </a:endParaRPr>
          </a:p>
        </p:txBody>
      </p:sp>
      <p:sp>
        <p:nvSpPr>
          <p:cNvPr id="7" name="Text Placeholder 2"/>
          <p:cNvSpPr>
            <a:spLocks noGrp="1"/>
          </p:cNvSpPr>
          <p:nvPr>
            <p:ph type="body" idx="1"/>
          </p:nvPr>
        </p:nvSpPr>
        <p:spPr>
          <a:xfrm>
            <a:off x="621653" y="741183"/>
            <a:ext cx="7397847" cy="4072117"/>
          </a:xfrm>
        </p:spPr>
        <p:txBody>
          <a:bodyPr/>
          <a:lstStyle/>
          <a:p>
            <a:pPr marL="101600" indent="0" algn="just">
              <a:buNone/>
            </a:pPr>
            <a:endParaRPr lang="en-US" sz="1800" dirty="0">
              <a:latin typeface="Times New Roman" panose="02020603050405020304" pitchFamily="18" charset="0"/>
              <a:cs typeface="Times New Roman" panose="02020603050405020304" pitchFamily="18" charset="0"/>
            </a:endParaRPr>
          </a:p>
        </p:txBody>
      </p:sp>
      <p:pic>
        <p:nvPicPr>
          <p:cNvPr id="6" name="Image 8">
            <a:extLst>
              <a:ext uri="{FF2B5EF4-FFF2-40B4-BE49-F238E27FC236}">
                <a16:creationId xmlns:a16="http://schemas.microsoft.com/office/drawing/2014/main" id="{366591E4-DC09-4AC3-8C61-C65BBC7050E4}"/>
              </a:ext>
            </a:extLst>
          </p:cNvPr>
          <p:cNvPicPr/>
          <p:nvPr/>
        </p:nvPicPr>
        <p:blipFill>
          <a:blip r:embed="rId4" cstate="print"/>
          <a:stretch>
            <a:fillRect/>
          </a:stretch>
        </p:blipFill>
        <p:spPr>
          <a:xfrm>
            <a:off x="621653" y="1495742"/>
            <a:ext cx="3185159" cy="2504758"/>
          </a:xfrm>
          <a:prstGeom prst="rect">
            <a:avLst/>
          </a:prstGeom>
        </p:spPr>
      </p:pic>
      <p:pic>
        <p:nvPicPr>
          <p:cNvPr id="8" name="Image 9">
            <a:extLst>
              <a:ext uri="{FF2B5EF4-FFF2-40B4-BE49-F238E27FC236}">
                <a16:creationId xmlns:a16="http://schemas.microsoft.com/office/drawing/2014/main" id="{6690CA0A-0DB3-48B5-9FD0-EE2DBBD7F7D8}"/>
              </a:ext>
            </a:extLst>
          </p:cNvPr>
          <p:cNvPicPr/>
          <p:nvPr/>
        </p:nvPicPr>
        <p:blipFill>
          <a:blip r:embed="rId5" cstate="print"/>
          <a:stretch>
            <a:fillRect/>
          </a:stretch>
        </p:blipFill>
        <p:spPr>
          <a:xfrm>
            <a:off x="4320576" y="1505584"/>
            <a:ext cx="3185159" cy="2494916"/>
          </a:xfrm>
          <a:prstGeom prst="rect">
            <a:avLst/>
          </a:prstGeom>
        </p:spPr>
      </p:pic>
      <p:pic>
        <p:nvPicPr>
          <p:cNvPr id="3" name="Audio 2">
            <a:hlinkClick r:id="" action="ppaction://media"/>
            <a:extLst>
              <a:ext uri="{FF2B5EF4-FFF2-40B4-BE49-F238E27FC236}">
                <a16:creationId xmlns:a16="http://schemas.microsoft.com/office/drawing/2014/main" id="{31BABCF5-6F26-451B-96BB-7BC437D351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12683264"/>
      </p:ext>
    </p:extLst>
  </p:cSld>
  <p:clrMapOvr>
    <a:masterClrMapping/>
  </p:clrMapOvr>
  <p:transition advTm="421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9585" y="800642"/>
            <a:ext cx="8512502" cy="2376191"/>
          </a:xfrm>
        </p:spPr>
        <p:txBody>
          <a:bodyPr/>
          <a:lstStyle/>
          <a:p>
            <a:pPr marL="101600" indent="0">
              <a:buNone/>
            </a:pPr>
            <a:r>
              <a:rPr lang="en-US" sz="1400" dirty="0"/>
              <a:t>The GA was implemented in Python using NumPy and Pandas, running on an AMD Ryzen 5 system with 8GB RAM. The parameters were:</a:t>
            </a:r>
          </a:p>
        </p:txBody>
      </p:sp>
      <p:sp>
        <p:nvSpPr>
          <p:cNvPr id="5" name="Title 1"/>
          <p:cNvSpPr txBox="1">
            <a:spLocks/>
          </p:cNvSpPr>
          <p:nvPr/>
        </p:nvSpPr>
        <p:spPr>
          <a:xfrm>
            <a:off x="888070" y="84841"/>
            <a:ext cx="6996600" cy="7158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r>
              <a:rPr lang="en-US" sz="3600" dirty="0" err="1">
                <a:solidFill>
                  <a:schemeClr val="accent1">
                    <a:lumMod val="75000"/>
                  </a:schemeClr>
                </a:solidFill>
                <a:latin typeface="Oswald" panose="020B0604020202020204" charset="0"/>
                <a:cs typeface="Segoe UI" panose="020B0502040204020203" pitchFamily="34" charset="0"/>
              </a:rPr>
              <a:t>Platfroms</a:t>
            </a:r>
            <a:endParaRPr lang="en-US" sz="3600" dirty="0">
              <a:solidFill>
                <a:schemeClr val="accent1">
                  <a:lumMod val="75000"/>
                </a:schemeClr>
              </a:solidFill>
              <a:latin typeface="Oswald" panose="020B0604020202020204" charset="0"/>
              <a:cs typeface="Segoe UI" panose="020B0502040204020203" pitchFamily="34" charset="0"/>
            </a:endParaRPr>
          </a:p>
        </p:txBody>
      </p:sp>
      <p:pic>
        <p:nvPicPr>
          <p:cNvPr id="6" name="Picture 5">
            <a:extLst>
              <a:ext uri="{FF2B5EF4-FFF2-40B4-BE49-F238E27FC236}">
                <a16:creationId xmlns:a16="http://schemas.microsoft.com/office/drawing/2014/main" id="{4ED9067F-FB35-41DA-AB7E-749CF7347C8F}"/>
              </a:ext>
            </a:extLst>
          </p:cNvPr>
          <p:cNvPicPr>
            <a:picLocks noChangeAspect="1"/>
          </p:cNvPicPr>
          <p:nvPr/>
        </p:nvPicPr>
        <p:blipFill>
          <a:blip r:embed="rId4"/>
          <a:stretch>
            <a:fillRect/>
          </a:stretch>
        </p:blipFill>
        <p:spPr>
          <a:xfrm>
            <a:off x="2489200" y="1423987"/>
            <a:ext cx="4660900" cy="3223671"/>
          </a:xfrm>
          <a:prstGeom prst="rect">
            <a:avLst/>
          </a:prstGeom>
        </p:spPr>
      </p:pic>
      <p:pic>
        <p:nvPicPr>
          <p:cNvPr id="2" name="Audio 1">
            <a:hlinkClick r:id="" action="ppaction://media"/>
            <a:extLst>
              <a:ext uri="{FF2B5EF4-FFF2-40B4-BE49-F238E27FC236}">
                <a16:creationId xmlns:a16="http://schemas.microsoft.com/office/drawing/2014/main" id="{98AF4596-4E4D-4CE1-A8D0-2E30E2700A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50488742"/>
      </p:ext>
    </p:extLst>
  </p:cSld>
  <p:clrMapOvr>
    <a:masterClrMapping/>
  </p:clrMapOvr>
  <p:transition advTm="56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5100" y="596900"/>
            <a:ext cx="8516986" cy="3400065"/>
          </a:xfrm>
        </p:spPr>
        <p:txBody>
          <a:bodyPr/>
          <a:lstStyle/>
          <a:p>
            <a:pPr marL="101600" indent="0">
              <a:buNone/>
            </a:pPr>
            <a:r>
              <a:rPr lang="en-US" sz="1800" dirty="0">
                <a:latin typeface="Times New Roman" panose="02020603050405020304" pitchFamily="18" charset="0"/>
                <a:cs typeface="Times New Roman" panose="02020603050405020304" pitchFamily="18" charset="0"/>
              </a:rPr>
              <a:t>We conducted multiple experimental runs, and the average sprint capacity utilization achieved was 100%, demonstrating the effectiveness of our approach in maximizing team workload while adhering to constraints. </a:t>
            </a:r>
          </a:p>
        </p:txBody>
      </p:sp>
      <p:sp>
        <p:nvSpPr>
          <p:cNvPr id="5" name="Title 1"/>
          <p:cNvSpPr txBox="1">
            <a:spLocks/>
          </p:cNvSpPr>
          <p:nvPr/>
        </p:nvSpPr>
        <p:spPr>
          <a:xfrm>
            <a:off x="888070" y="84841"/>
            <a:ext cx="6996600" cy="7158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r>
              <a:rPr lang="en-US" sz="3600" dirty="0">
                <a:solidFill>
                  <a:schemeClr val="accent1">
                    <a:lumMod val="75000"/>
                  </a:schemeClr>
                </a:solidFill>
                <a:latin typeface="Oswald" panose="020B0604020202020204" charset="0"/>
                <a:cs typeface="Segoe UI" panose="020B0502040204020203" pitchFamily="34" charset="0"/>
              </a:rPr>
              <a:t>Results</a:t>
            </a:r>
          </a:p>
        </p:txBody>
      </p:sp>
      <p:pic>
        <p:nvPicPr>
          <p:cNvPr id="3" name="Picture 2">
            <a:extLst>
              <a:ext uri="{FF2B5EF4-FFF2-40B4-BE49-F238E27FC236}">
                <a16:creationId xmlns:a16="http://schemas.microsoft.com/office/drawing/2014/main" id="{309AC1B7-068A-470C-96F0-D7DC5B19349B}"/>
              </a:ext>
            </a:extLst>
          </p:cNvPr>
          <p:cNvPicPr>
            <a:picLocks noChangeAspect="1"/>
          </p:cNvPicPr>
          <p:nvPr/>
        </p:nvPicPr>
        <p:blipFill>
          <a:blip r:embed="rId4"/>
          <a:stretch>
            <a:fillRect/>
          </a:stretch>
        </p:blipFill>
        <p:spPr>
          <a:xfrm>
            <a:off x="803884" y="2159341"/>
            <a:ext cx="7868115" cy="2692400"/>
          </a:xfrm>
          <a:prstGeom prst="rect">
            <a:avLst/>
          </a:prstGeom>
        </p:spPr>
      </p:pic>
      <p:pic>
        <p:nvPicPr>
          <p:cNvPr id="7" name="Image 10">
            <a:extLst>
              <a:ext uri="{FF2B5EF4-FFF2-40B4-BE49-F238E27FC236}">
                <a16:creationId xmlns:a16="http://schemas.microsoft.com/office/drawing/2014/main" id="{AED51355-6E1C-4CB0-BD56-0C8755957FA7}"/>
              </a:ext>
            </a:extLst>
          </p:cNvPr>
          <p:cNvPicPr/>
          <p:nvPr/>
        </p:nvPicPr>
        <p:blipFill>
          <a:blip r:embed="rId5" cstate="print"/>
          <a:stretch>
            <a:fillRect/>
          </a:stretch>
        </p:blipFill>
        <p:spPr>
          <a:xfrm>
            <a:off x="1293920" y="1732261"/>
            <a:ext cx="6184900" cy="427080"/>
          </a:xfrm>
          <a:prstGeom prst="rect">
            <a:avLst/>
          </a:prstGeom>
        </p:spPr>
      </p:pic>
      <p:pic>
        <p:nvPicPr>
          <p:cNvPr id="2" name="Audio 1">
            <a:hlinkClick r:id="" action="ppaction://media"/>
            <a:extLst>
              <a:ext uri="{FF2B5EF4-FFF2-40B4-BE49-F238E27FC236}">
                <a16:creationId xmlns:a16="http://schemas.microsoft.com/office/drawing/2014/main" id="{E19BD119-81AC-4F8A-BFF6-7FF9B58D96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245081432"/>
      </p:ext>
    </p:extLst>
  </p:cSld>
  <p:clrMapOvr>
    <a:masterClrMapping/>
  </p:clrMapOvr>
  <p:transition advTm="764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5100" y="596900"/>
            <a:ext cx="8516986" cy="4064000"/>
          </a:xfrm>
        </p:spPr>
        <p:txBody>
          <a:bodyPr/>
          <a:lstStyle/>
          <a:p>
            <a:pPr marL="101600" indent="0">
              <a:buNone/>
            </a:pPr>
            <a:r>
              <a:rPr lang="en-US" dirty="0"/>
              <a:t>To benchmark the performance of the proposed GA, we compared it with two state-of-the-art methods, including Simulated Annealing (SA) and Particle Swarm Optimization (PSO). </a:t>
            </a:r>
          </a:p>
          <a:p>
            <a:r>
              <a:rPr lang="en-US" sz="1800" dirty="0"/>
              <a:t>GA achieved 4.24% higher utilization than SA.</a:t>
            </a:r>
          </a:p>
          <a:p>
            <a:r>
              <a:rPr lang="en-US" sz="1800" dirty="0"/>
              <a:t>GA outperformed PSO by 2.17% in utilization.</a:t>
            </a:r>
          </a:p>
          <a:p>
            <a:r>
              <a:rPr lang="en-US" sz="1800" dirty="0"/>
              <a:t>Computational efficiency remained within acceptable limits (~13.2s runtime).</a:t>
            </a:r>
          </a:p>
        </p:txBody>
      </p:sp>
      <p:sp>
        <p:nvSpPr>
          <p:cNvPr id="5" name="Title 1"/>
          <p:cNvSpPr txBox="1">
            <a:spLocks/>
          </p:cNvSpPr>
          <p:nvPr/>
        </p:nvSpPr>
        <p:spPr>
          <a:xfrm>
            <a:off x="684870" y="122941"/>
            <a:ext cx="6996600" cy="7158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r>
              <a:rPr lang="en-US" sz="3600" dirty="0">
                <a:solidFill>
                  <a:schemeClr val="accent1">
                    <a:lumMod val="75000"/>
                  </a:schemeClr>
                </a:solidFill>
                <a:latin typeface="Oswald" panose="020B0604020202020204" charset="0"/>
                <a:cs typeface="Segoe UI" panose="020B0502040204020203" pitchFamily="34" charset="0"/>
              </a:rPr>
              <a:t>Comparative Analysis</a:t>
            </a:r>
          </a:p>
        </p:txBody>
      </p:sp>
      <p:pic>
        <p:nvPicPr>
          <p:cNvPr id="3" name="Picture 2">
            <a:extLst>
              <a:ext uri="{FF2B5EF4-FFF2-40B4-BE49-F238E27FC236}">
                <a16:creationId xmlns:a16="http://schemas.microsoft.com/office/drawing/2014/main" id="{C4899364-B054-404C-87FE-B799A150BF78}"/>
              </a:ext>
            </a:extLst>
          </p:cNvPr>
          <p:cNvPicPr>
            <a:picLocks noChangeAspect="1"/>
          </p:cNvPicPr>
          <p:nvPr/>
        </p:nvPicPr>
        <p:blipFill>
          <a:blip r:embed="rId4"/>
          <a:stretch>
            <a:fillRect/>
          </a:stretch>
        </p:blipFill>
        <p:spPr>
          <a:xfrm>
            <a:off x="960437" y="2935287"/>
            <a:ext cx="7332663" cy="1725613"/>
          </a:xfrm>
          <a:prstGeom prst="rect">
            <a:avLst/>
          </a:prstGeom>
        </p:spPr>
      </p:pic>
      <p:pic>
        <p:nvPicPr>
          <p:cNvPr id="2" name="Audio 1">
            <a:hlinkClick r:id="" action="ppaction://media"/>
            <a:extLst>
              <a:ext uri="{FF2B5EF4-FFF2-40B4-BE49-F238E27FC236}">
                <a16:creationId xmlns:a16="http://schemas.microsoft.com/office/drawing/2014/main" id="{E50A93CE-4105-4338-9AAF-0D823479F7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51775969"/>
      </p:ext>
    </p:extLst>
  </p:cSld>
  <p:clrMapOvr>
    <a:masterClrMapping/>
  </p:clrMapOvr>
  <p:transition advTm="3294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5100" y="596900"/>
            <a:ext cx="8516986" cy="3602121"/>
          </a:xfrm>
        </p:spPr>
        <p:txBody>
          <a:bodyPr/>
          <a:lstStyle/>
          <a:p>
            <a:pPr marL="101600" indent="0">
              <a:buNone/>
            </a:pPr>
            <a:r>
              <a:rPr lang="en-US" sz="1800" dirty="0"/>
              <a:t>The high utilization rate of 99.59% across multiple experimental runs highlights GA's capability to optimize task allocation within a structured sprint environment. Key insights include:</a:t>
            </a:r>
          </a:p>
          <a:p>
            <a:r>
              <a:rPr lang="en-US" sz="1800" b="1" dirty="0"/>
              <a:t>Fair workload distribution:</a:t>
            </a:r>
            <a:r>
              <a:rPr lang="en-US" sz="1800" dirty="0"/>
              <a:t> GA effectively prevents overloading or underutilization of team members.</a:t>
            </a:r>
          </a:p>
          <a:p>
            <a:r>
              <a:rPr lang="en-US" sz="1800" b="1" dirty="0"/>
              <a:t>Skill-based allocation:</a:t>
            </a:r>
            <a:r>
              <a:rPr lang="en-US" sz="1800" dirty="0"/>
              <a:t> GA ensures members work within their expertise, leading to better efficiency.</a:t>
            </a:r>
          </a:p>
          <a:p>
            <a:r>
              <a:rPr lang="en-US" sz="1800" b="1" dirty="0"/>
              <a:t>Comparison with baseline models:</a:t>
            </a:r>
            <a:r>
              <a:rPr lang="en-US" sz="1800" dirty="0"/>
              <a:t> GA’s exploration and exploitation mechanisms provide superior optimization over SA and PSO.</a:t>
            </a:r>
          </a:p>
          <a:p>
            <a:r>
              <a:rPr lang="en-US" sz="1800" b="1" dirty="0"/>
              <a:t>Real-world applicability:</a:t>
            </a:r>
            <a:r>
              <a:rPr lang="en-US" sz="1800" dirty="0"/>
              <a:t> The proposed method can be integrated into Agile management tools for dynamic task reassignment.</a:t>
            </a:r>
          </a:p>
        </p:txBody>
      </p:sp>
      <p:sp>
        <p:nvSpPr>
          <p:cNvPr id="5" name="Title 1"/>
          <p:cNvSpPr txBox="1">
            <a:spLocks/>
          </p:cNvSpPr>
          <p:nvPr/>
        </p:nvSpPr>
        <p:spPr>
          <a:xfrm>
            <a:off x="888070" y="84841"/>
            <a:ext cx="6996600" cy="7158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r>
              <a:rPr lang="en-US" sz="3600" dirty="0">
                <a:solidFill>
                  <a:schemeClr val="accent1">
                    <a:lumMod val="75000"/>
                  </a:schemeClr>
                </a:solidFill>
                <a:latin typeface="Oswald" panose="020B0604020202020204" charset="0"/>
                <a:cs typeface="Segoe UI" panose="020B0502040204020203" pitchFamily="34" charset="0"/>
              </a:rPr>
              <a:t>Discussion</a:t>
            </a:r>
          </a:p>
        </p:txBody>
      </p:sp>
      <p:pic>
        <p:nvPicPr>
          <p:cNvPr id="2" name="Audio 1">
            <a:hlinkClick r:id="" action="ppaction://media"/>
            <a:extLst>
              <a:ext uri="{FF2B5EF4-FFF2-40B4-BE49-F238E27FC236}">
                <a16:creationId xmlns:a16="http://schemas.microsoft.com/office/drawing/2014/main" id="{6F284713-8653-46E7-8B42-DEE7C040EB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146193995"/>
      </p:ext>
    </p:extLst>
  </p:cSld>
  <p:clrMapOvr>
    <a:masterClrMapping/>
  </p:clrMapOvr>
  <p:transition advTm="2393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628" y="0"/>
            <a:ext cx="6996600" cy="972457"/>
          </a:xfrm>
        </p:spPr>
        <p:txBody>
          <a:bodyPr/>
          <a:lstStyle/>
          <a:p>
            <a:r>
              <a:rPr lang="en-US" sz="3600" spc="13" dirty="0">
                <a:solidFill>
                  <a:schemeClr val="accent1">
                    <a:lumMod val="75000"/>
                  </a:schemeClr>
                </a:solidFill>
                <a:latin typeface="Oswald" panose="020B0604020202020204" charset="0"/>
                <a:cs typeface="Segoe UI" panose="020B0502040204020203" pitchFamily="34" charset="0"/>
              </a:rPr>
              <a:t>Conclusion</a:t>
            </a:r>
            <a:endParaRPr lang="en-US" sz="3600" dirty="0">
              <a:solidFill>
                <a:schemeClr val="accent1">
                  <a:lumMod val="75000"/>
                </a:schemeClr>
              </a:solidFill>
              <a:latin typeface="Oswald" panose="020B0604020202020204" charset="0"/>
              <a:cs typeface="Segoe UI" panose="020B0502040204020203" pitchFamily="34" charset="0"/>
            </a:endParaRPr>
          </a:p>
        </p:txBody>
      </p:sp>
      <p:sp>
        <p:nvSpPr>
          <p:cNvPr id="4" name="Text Placeholder 3"/>
          <p:cNvSpPr>
            <a:spLocks noGrp="1"/>
          </p:cNvSpPr>
          <p:nvPr>
            <p:ph type="body" idx="1"/>
          </p:nvPr>
        </p:nvSpPr>
        <p:spPr>
          <a:xfrm>
            <a:off x="555413" y="1161215"/>
            <a:ext cx="8236374" cy="3160064"/>
          </a:xfrm>
        </p:spPr>
        <p:txBody>
          <a:bodyPr/>
          <a:lstStyle/>
          <a:p>
            <a:r>
              <a:rPr lang="en-US" sz="1800" dirty="0"/>
              <a:t>This study demonstrated the potential of Genetic Algorithms in solving complex resource allocation challenges in Agile project management.</a:t>
            </a:r>
          </a:p>
          <a:p>
            <a:r>
              <a:rPr lang="en-US" sz="1800" dirty="0"/>
              <a:t> By maximizing sprint capacity utilization, organizations can improve productivity, optimize resource use, and enhance project outcomes. </a:t>
            </a:r>
          </a:p>
          <a:p>
            <a:r>
              <a:rPr lang="en-US" sz="1800" dirty="0"/>
              <a:t>Future work should explore dynamic task prioritization and real-time data integration to further refine the model for practical deployment in agile environments.</a:t>
            </a:r>
          </a:p>
        </p:txBody>
      </p:sp>
      <p:pic>
        <p:nvPicPr>
          <p:cNvPr id="5" name="Audio 4">
            <a:hlinkClick r:id="" action="ppaction://media"/>
            <a:extLst>
              <a:ext uri="{FF2B5EF4-FFF2-40B4-BE49-F238E27FC236}">
                <a16:creationId xmlns:a16="http://schemas.microsoft.com/office/drawing/2014/main" id="{2418CD73-73E0-4E6A-9351-BD0A64C7A7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15116109"/>
      </p:ext>
    </p:extLst>
  </p:cSld>
  <p:clrMapOvr>
    <a:masterClrMapping/>
  </p:clrMapOvr>
  <p:transition advTm="74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628" y="0"/>
            <a:ext cx="6996600" cy="697653"/>
          </a:xfrm>
        </p:spPr>
        <p:txBody>
          <a:bodyPr/>
          <a:lstStyle/>
          <a:p>
            <a:r>
              <a:rPr lang="en-US" sz="3600" spc="13" dirty="0">
                <a:solidFill>
                  <a:schemeClr val="accent1">
                    <a:lumMod val="75000"/>
                  </a:schemeClr>
                </a:solidFill>
                <a:latin typeface="Oswald" panose="020B0604020202020204" charset="0"/>
                <a:cs typeface="Segoe UI" panose="020B0502040204020203" pitchFamily="34" charset="0"/>
              </a:rPr>
              <a:t>References</a:t>
            </a:r>
            <a:endParaRPr lang="en-US" sz="3600" dirty="0">
              <a:solidFill>
                <a:schemeClr val="accent1">
                  <a:lumMod val="75000"/>
                </a:schemeClr>
              </a:solidFill>
              <a:latin typeface="Oswald" panose="020B0604020202020204" charset="0"/>
              <a:cs typeface="Segoe UI" panose="020B0502040204020203" pitchFamily="34" charset="0"/>
            </a:endParaRPr>
          </a:p>
        </p:txBody>
      </p:sp>
      <p:sp>
        <p:nvSpPr>
          <p:cNvPr id="4" name="Text Placeholder 3"/>
          <p:cNvSpPr>
            <a:spLocks noGrp="1"/>
          </p:cNvSpPr>
          <p:nvPr>
            <p:ph type="body" idx="1"/>
          </p:nvPr>
        </p:nvSpPr>
        <p:spPr>
          <a:xfrm>
            <a:off x="0" y="456354"/>
            <a:ext cx="9144000" cy="3963246"/>
          </a:xfrm>
        </p:spPr>
        <p:txBody>
          <a:bodyPr/>
          <a:lstStyle/>
          <a:p>
            <a:pPr lvl="0"/>
            <a:r>
              <a:rPr lang="en-US" sz="1500" dirty="0">
                <a:latin typeface="Times New Roman" panose="02020603050405020304" pitchFamily="18" charset="0"/>
                <a:cs typeface="Times New Roman" panose="02020603050405020304" pitchFamily="18" charset="0"/>
              </a:rPr>
              <a:t>N. </a:t>
            </a:r>
            <a:r>
              <a:rPr lang="en-US" sz="1500" dirty="0" err="1">
                <a:latin typeface="Times New Roman" panose="02020603050405020304" pitchFamily="18" charset="0"/>
                <a:cs typeface="Times New Roman" panose="02020603050405020304" pitchFamily="18" charset="0"/>
              </a:rPr>
              <a:t>Ozcelikkan</a:t>
            </a:r>
            <a:r>
              <a:rPr lang="en-US" sz="1500" dirty="0">
                <a:latin typeface="Times New Roman" panose="02020603050405020304" pitchFamily="18" charset="0"/>
                <a:cs typeface="Times New Roman" panose="02020603050405020304" pitchFamily="18" charset="0"/>
              </a:rPr>
              <a:t>, G. </a:t>
            </a:r>
            <a:r>
              <a:rPr lang="en-US" sz="1500" dirty="0" err="1">
                <a:latin typeface="Times New Roman" panose="02020603050405020304" pitchFamily="18" charset="0"/>
                <a:cs typeface="Times New Roman" panose="02020603050405020304" pitchFamily="18" charset="0"/>
              </a:rPr>
              <a:t>Tuzkaya</a:t>
            </a:r>
            <a:r>
              <a:rPr lang="en-US" sz="1500" dirty="0">
                <a:latin typeface="Times New Roman" panose="02020603050405020304" pitchFamily="18" charset="0"/>
                <a:cs typeface="Times New Roman" panose="02020603050405020304" pitchFamily="18" charset="0"/>
              </a:rPr>
              <a:t>, C. </a:t>
            </a:r>
            <a:r>
              <a:rPr lang="en-US" sz="1500" dirty="0" err="1">
                <a:latin typeface="Times New Roman" panose="02020603050405020304" pitchFamily="18" charset="0"/>
                <a:cs typeface="Times New Roman" panose="02020603050405020304" pitchFamily="18" charset="0"/>
              </a:rPr>
              <a:t>Alabas-Uslu</a:t>
            </a:r>
            <a:r>
              <a:rPr lang="en-US" sz="1500" dirty="0">
                <a:latin typeface="Times New Roman" panose="02020603050405020304" pitchFamily="18" charset="0"/>
                <a:cs typeface="Times New Roman" panose="02020603050405020304" pitchFamily="18" charset="0"/>
              </a:rPr>
              <a:t>, B. </a:t>
            </a:r>
            <a:r>
              <a:rPr lang="en-US" sz="1500" dirty="0" err="1">
                <a:latin typeface="Times New Roman" panose="02020603050405020304" pitchFamily="18" charset="0"/>
                <a:cs typeface="Times New Roman" panose="02020603050405020304" pitchFamily="18" charset="0"/>
              </a:rPr>
              <a:t>Sennaroglu</a:t>
            </a:r>
            <a:r>
              <a:rPr lang="en-US" sz="1500" dirty="0">
                <a:latin typeface="Times New Roman" panose="02020603050405020304" pitchFamily="18" charset="0"/>
                <a:cs typeface="Times New Roman" panose="02020603050405020304" pitchFamily="18" charset="0"/>
              </a:rPr>
              <a:t>, A multi-objective agile project planning model and a comparative meta-heuristic approach, Information and Software Technology 151 (2022) 107023.</a:t>
            </a:r>
          </a:p>
          <a:p>
            <a:pPr lvl="0"/>
            <a:r>
              <a:rPr lang="en-US" sz="1500" dirty="0">
                <a:latin typeface="Times New Roman" panose="02020603050405020304" pitchFamily="18" charset="0"/>
                <a:cs typeface="Times New Roman" panose="02020603050405020304" pitchFamily="18" charset="0"/>
              </a:rPr>
              <a:t>B. Prakash, V. Viswanathan, A comparative study of meta-heuristic </a:t>
            </a:r>
            <a:r>
              <a:rPr lang="en-US" sz="1500" dirty="0" err="1">
                <a:latin typeface="Times New Roman" panose="02020603050405020304" pitchFamily="18" charset="0"/>
                <a:cs typeface="Times New Roman" panose="02020603050405020304" pitchFamily="18" charset="0"/>
              </a:rPr>
              <a:t>optimisation</a:t>
            </a:r>
            <a:r>
              <a:rPr lang="en-US" sz="1500" dirty="0">
                <a:latin typeface="Times New Roman" panose="02020603050405020304" pitchFamily="18" charset="0"/>
                <a:cs typeface="Times New Roman" panose="02020603050405020304" pitchFamily="18" charset="0"/>
              </a:rPr>
              <a:t> techniques for </a:t>
            </a:r>
            <a:r>
              <a:rPr lang="en-US" sz="1500" dirty="0" err="1">
                <a:latin typeface="Times New Roman" panose="02020603050405020304" pitchFamily="18" charset="0"/>
                <a:cs typeface="Times New Roman" panose="02020603050405020304" pitchFamily="18" charset="0"/>
              </a:rPr>
              <a:t>prioritisation</a:t>
            </a:r>
            <a:r>
              <a:rPr lang="en-US" sz="1500" dirty="0">
                <a:latin typeface="Times New Roman" panose="02020603050405020304" pitchFamily="18" charset="0"/>
                <a:cs typeface="Times New Roman" panose="02020603050405020304" pitchFamily="18" charset="0"/>
              </a:rPr>
              <a:t> of risks in agile software development, International Journal of Computer Applications in Technology 62 (2020) 175.</a:t>
            </a:r>
          </a:p>
          <a:p>
            <a:pPr lvl="0"/>
            <a:r>
              <a:rPr lang="en-US" sz="1500" dirty="0">
                <a:latin typeface="Times New Roman" panose="02020603050405020304" pitchFamily="18" charset="0"/>
                <a:cs typeface="Times New Roman" panose="02020603050405020304" pitchFamily="18" charset="0"/>
              </a:rPr>
              <a:t>M. Shameem, M. Nadeem, A.T. Zamani, Genetic algorithm based probabilistic model for agile project success in global software development, Applied Soft Computing 135 (2023) 109998.</a:t>
            </a:r>
          </a:p>
          <a:p>
            <a:pPr lvl="0"/>
            <a:r>
              <a:rPr lang="en-US" sz="1500" dirty="0" err="1">
                <a:latin typeface="Times New Roman" panose="02020603050405020304" pitchFamily="18" charset="0"/>
                <a:cs typeface="Times New Roman" panose="02020603050405020304" pitchFamily="18" charset="0"/>
              </a:rPr>
              <a:t>Jansi</a:t>
            </a:r>
            <a:r>
              <a:rPr lang="en-US" sz="1500" dirty="0">
                <a:latin typeface="Times New Roman" panose="02020603050405020304" pitchFamily="18" charset="0"/>
                <a:cs typeface="Times New Roman" panose="02020603050405020304" pitchFamily="18" charset="0"/>
              </a:rPr>
              <a:t>, S., &amp; Rajeswari, K.C. (2015). A greedy heuristic approach for sprint planning in agile software development. International Journal for Trends in Engineering &amp; Technology, 3(1), 18-21.</a:t>
            </a:r>
          </a:p>
          <a:p>
            <a:pPr lvl="0"/>
            <a:r>
              <a:rPr lang="en-US" sz="1500" dirty="0">
                <a:latin typeface="Times New Roman" panose="02020603050405020304" pitchFamily="18" charset="0"/>
                <a:cs typeface="Times New Roman" panose="02020603050405020304" pitchFamily="18" charset="0"/>
              </a:rPr>
              <a:t>M.A. </a:t>
            </a:r>
            <a:r>
              <a:rPr lang="en-US" sz="1500" dirty="0" err="1">
                <a:latin typeface="Times New Roman" panose="02020603050405020304" pitchFamily="18" charset="0"/>
                <a:cs typeface="Times New Roman" panose="02020603050405020304" pitchFamily="18" charset="0"/>
              </a:rPr>
              <a:t>Boschetti</a:t>
            </a:r>
            <a:r>
              <a:rPr lang="en-US" sz="1500" dirty="0">
                <a:latin typeface="Times New Roman" panose="02020603050405020304" pitchFamily="18" charset="0"/>
                <a:cs typeface="Times New Roman" panose="02020603050405020304" pitchFamily="18" charset="0"/>
              </a:rPr>
              <a:t>, M. </a:t>
            </a:r>
            <a:r>
              <a:rPr lang="en-US" sz="1500" dirty="0" err="1">
                <a:latin typeface="Times New Roman" panose="02020603050405020304" pitchFamily="18" charset="0"/>
                <a:cs typeface="Times New Roman" panose="02020603050405020304" pitchFamily="18" charset="0"/>
              </a:rPr>
              <a:t>Golfarelli</a:t>
            </a:r>
            <a:r>
              <a:rPr lang="en-US" sz="1500" dirty="0">
                <a:latin typeface="Times New Roman" panose="02020603050405020304" pitchFamily="18" charset="0"/>
                <a:cs typeface="Times New Roman" panose="02020603050405020304" pitchFamily="18" charset="0"/>
              </a:rPr>
              <a:t>, S. </a:t>
            </a:r>
            <a:r>
              <a:rPr lang="en-US" sz="1500" dirty="0" err="1">
                <a:latin typeface="Times New Roman" panose="02020603050405020304" pitchFamily="18" charset="0"/>
                <a:cs typeface="Times New Roman" panose="02020603050405020304" pitchFamily="18" charset="0"/>
              </a:rPr>
              <a:t>Rizzi</a:t>
            </a:r>
            <a:r>
              <a:rPr lang="en-US" sz="1500" dirty="0">
                <a:latin typeface="Times New Roman" panose="02020603050405020304" pitchFamily="18" charset="0"/>
                <a:cs typeface="Times New Roman" panose="02020603050405020304" pitchFamily="18" charset="0"/>
              </a:rPr>
              <a:t>, E. </a:t>
            </a:r>
            <a:r>
              <a:rPr lang="en-US" sz="1500" dirty="0" err="1">
                <a:latin typeface="Times New Roman" panose="02020603050405020304" pitchFamily="18" charset="0"/>
                <a:cs typeface="Times New Roman" panose="02020603050405020304" pitchFamily="18" charset="0"/>
              </a:rPr>
              <a:t>Turricchia</a:t>
            </a:r>
            <a:r>
              <a:rPr lang="en-US" sz="1500" dirty="0">
                <a:latin typeface="Times New Roman" panose="02020603050405020304" pitchFamily="18" charset="0"/>
                <a:cs typeface="Times New Roman" panose="02020603050405020304" pitchFamily="18" charset="0"/>
              </a:rPr>
              <a:t>, A </a:t>
            </a:r>
            <a:r>
              <a:rPr lang="en-US" sz="1500" dirty="0" err="1">
                <a:latin typeface="Times New Roman" panose="02020603050405020304" pitchFamily="18" charset="0"/>
                <a:cs typeface="Times New Roman" panose="02020603050405020304" pitchFamily="18" charset="0"/>
              </a:rPr>
              <a:t>Lagrangian</a:t>
            </a:r>
            <a:r>
              <a:rPr lang="en-US" sz="1500" dirty="0">
                <a:latin typeface="Times New Roman" panose="02020603050405020304" pitchFamily="18" charset="0"/>
                <a:cs typeface="Times New Roman" panose="02020603050405020304" pitchFamily="18" charset="0"/>
              </a:rPr>
              <a:t> heuristic for sprint planning in agile software development, Computers &amp; Operations Research 43 (2013) 116–128.</a:t>
            </a:r>
          </a:p>
          <a:p>
            <a:pPr lvl="0"/>
            <a:r>
              <a:rPr lang="en-US" sz="1500" dirty="0">
                <a:latin typeface="Times New Roman" panose="02020603050405020304" pitchFamily="18" charset="0"/>
                <a:cs typeface="Times New Roman" panose="02020603050405020304" pitchFamily="18" charset="0"/>
              </a:rPr>
              <a:t>K.V. Melnyk, V.N. </a:t>
            </a:r>
            <a:r>
              <a:rPr lang="en-US" sz="1500" dirty="0" err="1">
                <a:latin typeface="Times New Roman" panose="02020603050405020304" pitchFamily="18" charset="0"/>
                <a:cs typeface="Times New Roman" panose="02020603050405020304" pitchFamily="18" charset="0"/>
              </a:rPr>
              <a:t>Hlushko</a:t>
            </a:r>
            <a:r>
              <a:rPr lang="en-US" sz="1500" dirty="0">
                <a:latin typeface="Times New Roman" panose="02020603050405020304" pitchFamily="18" charset="0"/>
                <a:cs typeface="Times New Roman" panose="02020603050405020304" pitchFamily="18" charset="0"/>
              </a:rPr>
              <a:t>, N.V. </a:t>
            </a:r>
            <a:r>
              <a:rPr lang="en-US" sz="1500" dirty="0" err="1">
                <a:latin typeface="Times New Roman" panose="02020603050405020304" pitchFamily="18" charset="0"/>
                <a:cs typeface="Times New Roman" panose="02020603050405020304" pitchFamily="18" charset="0"/>
              </a:rPr>
              <a:t>Borysova</a:t>
            </a:r>
            <a:r>
              <a:rPr lang="en-US" sz="1500" dirty="0">
                <a:latin typeface="Times New Roman" panose="02020603050405020304" pitchFamily="18" charset="0"/>
                <a:cs typeface="Times New Roman" panose="02020603050405020304" pitchFamily="18" charset="0"/>
              </a:rPr>
              <a:t>, Decision support technology for sprint planning, Radio Electronics Computer Science Control 0 (2020) 135–145.</a:t>
            </a:r>
          </a:p>
          <a:p>
            <a:pPr lvl="0"/>
            <a:r>
              <a:rPr lang="en-US" sz="1500" dirty="0">
                <a:latin typeface="Times New Roman" panose="02020603050405020304" pitchFamily="18" charset="0"/>
                <a:cs typeface="Times New Roman" panose="02020603050405020304" pitchFamily="18" charset="0"/>
              </a:rPr>
              <a:t>Kula, E., Van </a:t>
            </a:r>
            <a:r>
              <a:rPr lang="en-US" sz="1500" dirty="0" err="1">
                <a:latin typeface="Times New Roman" panose="02020603050405020304" pitchFamily="18" charset="0"/>
                <a:cs typeface="Times New Roman" panose="02020603050405020304" pitchFamily="18" charset="0"/>
              </a:rPr>
              <a:t>Deursen</a:t>
            </a:r>
            <a:r>
              <a:rPr lang="en-US" sz="1500" dirty="0">
                <a:latin typeface="Times New Roman" panose="02020603050405020304" pitchFamily="18" charset="0"/>
                <a:cs typeface="Times New Roman" panose="02020603050405020304" pitchFamily="18" charset="0"/>
              </a:rPr>
              <a:t>, A., &amp; </a:t>
            </a:r>
            <a:r>
              <a:rPr lang="en-US" sz="1500" dirty="0" err="1">
                <a:latin typeface="Times New Roman" panose="02020603050405020304" pitchFamily="18" charset="0"/>
                <a:cs typeface="Times New Roman" panose="02020603050405020304" pitchFamily="18" charset="0"/>
              </a:rPr>
              <a:t>Gousios</a:t>
            </a:r>
            <a:r>
              <a:rPr lang="en-US" sz="1500" dirty="0">
                <a:latin typeface="Times New Roman" panose="02020603050405020304" pitchFamily="18" charset="0"/>
                <a:cs typeface="Times New Roman" panose="02020603050405020304" pitchFamily="18" charset="0"/>
              </a:rPr>
              <a:t>, G. (2024). Context-aware automated sprint plan generation for agile software development. Proceedings of the 39th IEEE/ACM International Conference on Automated Software Engineering, 1745-1756.</a:t>
            </a:r>
          </a:p>
          <a:p>
            <a:pPr lvl="0"/>
            <a:endParaRPr lang="en-US" sz="1400" dirty="0"/>
          </a:p>
          <a:p>
            <a:pPr lvl="0"/>
            <a:endParaRPr lang="en-US" dirty="0"/>
          </a:p>
          <a:p>
            <a:pPr lvl="0"/>
            <a:endParaRPr lang="en-US" dirty="0"/>
          </a:p>
        </p:txBody>
      </p:sp>
      <p:pic>
        <p:nvPicPr>
          <p:cNvPr id="5" name="Audio 4">
            <a:hlinkClick r:id="" action="ppaction://media"/>
            <a:extLst>
              <a:ext uri="{FF2B5EF4-FFF2-40B4-BE49-F238E27FC236}">
                <a16:creationId xmlns:a16="http://schemas.microsoft.com/office/drawing/2014/main" id="{AA19567B-DB6D-44AF-9EFF-34D4D12F7A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718443906"/>
      </p:ext>
    </p:extLst>
  </p:cSld>
  <p:clrMapOvr>
    <a:masterClrMapping/>
  </p:clrMapOvr>
  <p:transition advTm="16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0" y="100754"/>
            <a:ext cx="9144000" cy="3393580"/>
          </a:xfrm>
        </p:spPr>
        <p:txBody>
          <a:bodyPr/>
          <a:lstStyle/>
          <a:p>
            <a:pPr lvl="0"/>
            <a:r>
              <a:rPr lang="en-US" sz="1500" dirty="0">
                <a:latin typeface="Times New Roman" panose="02020603050405020304" pitchFamily="18" charset="0"/>
                <a:cs typeface="Times New Roman" panose="02020603050405020304" pitchFamily="18" charset="0"/>
              </a:rPr>
              <a:t>J. Lin, "Context-aware task allocation for distributed agile team," in Proceedings of the 28th IEEE/ACM International Conference on Automated Software Engineering (ASE), Silicon Valley, CA, USA, 2013, pp. 758–761.</a:t>
            </a:r>
          </a:p>
          <a:p>
            <a:pPr lvl="0"/>
            <a:r>
              <a:rPr lang="en-US" sz="1500" dirty="0">
                <a:latin typeface="Times New Roman" panose="02020603050405020304" pitchFamily="18" charset="0"/>
                <a:cs typeface="Times New Roman" panose="02020603050405020304" pitchFamily="18" charset="0"/>
              </a:rPr>
              <a:t>Y.J.P. Castillo, S.D.O. Jiménez, P.O.L. Torres, Sprint Management in Agile Approach: progress and velocity evaluation applying Machine learning, Information 15 (2024) 726.</a:t>
            </a:r>
          </a:p>
          <a:p>
            <a:pPr lvl="0"/>
            <a:r>
              <a:rPr lang="en-US" sz="1500" dirty="0">
                <a:latin typeface="Times New Roman" panose="02020603050405020304" pitchFamily="18" charset="0"/>
                <a:cs typeface="Times New Roman" panose="02020603050405020304" pitchFamily="18" charset="0"/>
              </a:rPr>
              <a:t>M. </a:t>
            </a:r>
            <a:r>
              <a:rPr lang="en-US" sz="1500" dirty="0" err="1">
                <a:latin typeface="Times New Roman" panose="02020603050405020304" pitchFamily="18" charset="0"/>
                <a:cs typeface="Times New Roman" panose="02020603050405020304" pitchFamily="18" charset="0"/>
              </a:rPr>
              <a:t>Golfarelli</a:t>
            </a:r>
            <a:r>
              <a:rPr lang="en-US" sz="1500" dirty="0">
                <a:latin typeface="Times New Roman" panose="02020603050405020304" pitchFamily="18" charset="0"/>
                <a:cs typeface="Times New Roman" panose="02020603050405020304" pitchFamily="18" charset="0"/>
              </a:rPr>
              <a:t>, S. </a:t>
            </a:r>
            <a:r>
              <a:rPr lang="en-US" sz="1500" dirty="0" err="1">
                <a:latin typeface="Times New Roman" panose="02020603050405020304" pitchFamily="18" charset="0"/>
                <a:cs typeface="Times New Roman" panose="02020603050405020304" pitchFamily="18" charset="0"/>
              </a:rPr>
              <a:t>Rizzi</a:t>
            </a:r>
            <a:r>
              <a:rPr lang="en-US" sz="1500" dirty="0">
                <a:latin typeface="Times New Roman" panose="02020603050405020304" pitchFamily="18" charset="0"/>
                <a:cs typeface="Times New Roman" panose="02020603050405020304" pitchFamily="18" charset="0"/>
              </a:rPr>
              <a:t>, E. </a:t>
            </a:r>
            <a:r>
              <a:rPr lang="en-US" sz="1500" dirty="0" err="1">
                <a:latin typeface="Times New Roman" panose="02020603050405020304" pitchFamily="18" charset="0"/>
                <a:cs typeface="Times New Roman" panose="02020603050405020304" pitchFamily="18" charset="0"/>
              </a:rPr>
              <a:t>Turricchia</a:t>
            </a:r>
            <a:r>
              <a:rPr lang="en-US" sz="1500" dirty="0">
                <a:latin typeface="Times New Roman" panose="02020603050405020304" pitchFamily="18" charset="0"/>
                <a:cs typeface="Times New Roman" panose="02020603050405020304" pitchFamily="18" charset="0"/>
              </a:rPr>
              <a:t>, Multi-sprint planning and smooth </a:t>
            </a:r>
            <a:r>
              <a:rPr lang="en-US" sz="1500" dirty="0" err="1">
                <a:latin typeface="Times New Roman" panose="02020603050405020304" pitchFamily="18" charset="0"/>
                <a:cs typeface="Times New Roman" panose="02020603050405020304" pitchFamily="18" charset="0"/>
              </a:rPr>
              <a:t>replanning</a:t>
            </a:r>
            <a:r>
              <a:rPr lang="en-US" sz="1500" dirty="0">
                <a:latin typeface="Times New Roman" panose="02020603050405020304" pitchFamily="18" charset="0"/>
                <a:cs typeface="Times New Roman" panose="02020603050405020304" pitchFamily="18" charset="0"/>
              </a:rPr>
              <a:t>: An optimization model, Journal of Systems and Software 86 (2013) 2357– 2370.</a:t>
            </a:r>
          </a:p>
          <a:p>
            <a:pPr lvl="0"/>
            <a:r>
              <a:rPr lang="en-US" sz="1500" dirty="0">
                <a:latin typeface="Times New Roman" panose="02020603050405020304" pitchFamily="18" charset="0"/>
                <a:cs typeface="Times New Roman" panose="02020603050405020304" pitchFamily="18" charset="0"/>
              </a:rPr>
              <a:t>A. Anand, J. Kaur, O. Singh, M. Ram, Optimal Resource Allocation for Software Development under Agile Framework, Reliability: Theory &amp; Applications (2021).</a:t>
            </a:r>
          </a:p>
          <a:p>
            <a:pPr lvl="0"/>
            <a:r>
              <a:rPr lang="en-US" sz="1500" dirty="0">
                <a:latin typeface="Times New Roman" panose="02020603050405020304" pitchFamily="18" charset="0"/>
                <a:cs typeface="Times New Roman" panose="02020603050405020304" pitchFamily="18" charset="0"/>
              </a:rPr>
              <a:t>A. Anand, J. Kaur, O. Singh, O.H. </a:t>
            </a:r>
            <a:r>
              <a:rPr lang="en-US" sz="1500" dirty="0" err="1">
                <a:latin typeface="Times New Roman" panose="02020603050405020304" pitchFamily="18" charset="0"/>
                <a:cs typeface="Times New Roman" panose="02020603050405020304" pitchFamily="18" charset="0"/>
              </a:rPr>
              <a:t>Alhazmi</a:t>
            </a:r>
            <a:r>
              <a:rPr lang="en-US" sz="1500" dirty="0">
                <a:latin typeface="Times New Roman" panose="02020603050405020304" pitchFamily="18" charset="0"/>
                <a:cs typeface="Times New Roman" panose="02020603050405020304" pitchFamily="18" charset="0"/>
              </a:rPr>
              <a:t>, Optimal sprint length determination for Agile-Based software development, Computers, Materials &amp; Continua/Computers, Materials &amp; Continua (Print) 68 (2021) 3693–3712.</a:t>
            </a:r>
          </a:p>
          <a:p>
            <a:pPr lvl="0"/>
            <a:r>
              <a:rPr lang="en-US" sz="1500" dirty="0">
                <a:latin typeface="Times New Roman" panose="02020603050405020304" pitchFamily="18" charset="0"/>
                <a:cs typeface="Times New Roman" panose="02020603050405020304" pitchFamily="18" charset="0"/>
              </a:rPr>
              <a:t>Nayan Chandra Das. (2025). Metaheuristic Project [GitHub repository]. Available at: https://github.com/NC-Das/Maximize-Sprint-Capacity-Utilization</a:t>
            </a:r>
          </a:p>
          <a:p>
            <a:pPr lvl="0"/>
            <a:endParaRPr lang="en-US" dirty="0"/>
          </a:p>
          <a:p>
            <a:pPr lvl="0"/>
            <a:endParaRPr lang="en-US" dirty="0"/>
          </a:p>
        </p:txBody>
      </p:sp>
      <p:pic>
        <p:nvPicPr>
          <p:cNvPr id="3" name="Audio 2">
            <a:hlinkClick r:id="" action="ppaction://media"/>
            <a:extLst>
              <a:ext uri="{FF2B5EF4-FFF2-40B4-BE49-F238E27FC236}">
                <a16:creationId xmlns:a16="http://schemas.microsoft.com/office/drawing/2014/main" id="{BA18650C-D708-4F54-A3FE-5C13555A06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772818563"/>
      </p:ext>
    </p:extLst>
  </p:cSld>
  <p:clrMapOvr>
    <a:masterClrMapping/>
  </p:clrMapOvr>
  <p:transition advTm="17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ctrTitle" idx="4294967295"/>
          </p:nvPr>
        </p:nvSpPr>
        <p:spPr>
          <a:xfrm>
            <a:off x="1274762" y="1371009"/>
            <a:ext cx="6594475" cy="1689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solidFill>
                  <a:schemeClr val="accent1">
                    <a:lumMod val="75000"/>
                  </a:schemeClr>
                </a:solidFill>
              </a:rPr>
              <a:t>THANK </a:t>
            </a:r>
            <a:r>
              <a:rPr lang="en-US" sz="6600" dirty="0">
                <a:solidFill>
                  <a:schemeClr val="accent1">
                    <a:lumMod val="75000"/>
                  </a:schemeClr>
                </a:solidFill>
              </a:rPr>
              <a:t>YOU</a:t>
            </a:r>
            <a:endParaRPr sz="6600" dirty="0">
              <a:solidFill>
                <a:schemeClr val="accent1">
                  <a:lumMod val="75000"/>
                </a:schemeClr>
              </a:solidFill>
            </a:endParaRPr>
          </a:p>
        </p:txBody>
      </p:sp>
      <p:pic>
        <p:nvPicPr>
          <p:cNvPr id="3" name="Audio 2">
            <a:hlinkClick r:id="" action="ppaction://media"/>
            <a:extLst>
              <a:ext uri="{FF2B5EF4-FFF2-40B4-BE49-F238E27FC236}">
                <a16:creationId xmlns:a16="http://schemas.microsoft.com/office/drawing/2014/main" id="{D4E1D0C1-E233-4848-8360-90EF7117F1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392468901"/>
      </p:ext>
    </p:extLst>
  </p:cSld>
  <p:clrMapOvr>
    <a:masterClrMapping/>
  </p:clrMapOvr>
  <p:transition advTm="239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964" y="122549"/>
            <a:ext cx="6996600" cy="710187"/>
          </a:xfrm>
        </p:spPr>
        <p:txBody>
          <a:bodyPr/>
          <a:lstStyle/>
          <a:p>
            <a:r>
              <a:rPr lang="en-US" sz="3600" spc="13" dirty="0">
                <a:solidFill>
                  <a:schemeClr val="accent1">
                    <a:lumMod val="75000"/>
                  </a:schemeClr>
                </a:solidFill>
                <a:latin typeface="Oswald" panose="020B0604020202020204" charset="0"/>
                <a:cs typeface="Segoe UI" panose="020B0502040204020203" pitchFamily="34" charset="0"/>
              </a:rPr>
              <a:t>Overview</a:t>
            </a:r>
            <a:endParaRPr lang="en-US" sz="3600" dirty="0">
              <a:solidFill>
                <a:schemeClr val="accent1">
                  <a:lumMod val="75000"/>
                </a:schemeClr>
              </a:solidFill>
              <a:latin typeface="Oswald" panose="020B0604020202020204" charset="0"/>
              <a:cs typeface="Segoe UI" panose="020B0502040204020203" pitchFamily="34" charset="0"/>
            </a:endParaRPr>
          </a:p>
        </p:txBody>
      </p:sp>
      <p:sp>
        <p:nvSpPr>
          <p:cNvPr id="4" name="Text Placeholder 3"/>
          <p:cNvSpPr>
            <a:spLocks noGrp="1"/>
          </p:cNvSpPr>
          <p:nvPr>
            <p:ph type="body" idx="1"/>
          </p:nvPr>
        </p:nvSpPr>
        <p:spPr>
          <a:xfrm>
            <a:off x="2157753" y="1025056"/>
            <a:ext cx="3329267" cy="2146940"/>
          </a:xfrm>
        </p:spPr>
        <p:txBody>
          <a:bodyPr/>
          <a:lstStyle/>
          <a:p>
            <a:pPr algn="just"/>
            <a:r>
              <a:rPr lang="en-US" b="1" dirty="0">
                <a:solidFill>
                  <a:schemeClr val="tx1"/>
                </a:solidFill>
                <a:latin typeface="Times New Roman" panose="02020603050405020304" pitchFamily="18" charset="0"/>
                <a:cs typeface="Times New Roman" panose="02020603050405020304" pitchFamily="18" charset="0"/>
              </a:rPr>
              <a:t>Introduction</a:t>
            </a:r>
          </a:p>
          <a:p>
            <a:pPr algn="just"/>
            <a:r>
              <a:rPr lang="en-US" b="1" dirty="0">
                <a:solidFill>
                  <a:schemeClr val="tx1"/>
                </a:solidFill>
                <a:latin typeface="Times New Roman" panose="02020603050405020304" pitchFamily="18" charset="0"/>
                <a:cs typeface="Times New Roman" panose="02020603050405020304" pitchFamily="18" charset="0"/>
              </a:rPr>
              <a:t>Methodology</a:t>
            </a:r>
          </a:p>
          <a:p>
            <a:pPr algn="just"/>
            <a:r>
              <a:rPr lang="en-US" b="1" dirty="0">
                <a:solidFill>
                  <a:schemeClr val="tx1"/>
                </a:solidFill>
                <a:latin typeface="Times New Roman" panose="02020603050405020304" pitchFamily="18" charset="0"/>
                <a:cs typeface="Times New Roman" panose="02020603050405020304" pitchFamily="18" charset="0"/>
              </a:rPr>
              <a:t>Result</a:t>
            </a:r>
          </a:p>
          <a:p>
            <a:pPr algn="just"/>
            <a:r>
              <a:rPr lang="en-US" b="1" dirty="0">
                <a:solidFill>
                  <a:schemeClr val="tx1"/>
                </a:solidFill>
                <a:latin typeface="Times New Roman" panose="02020603050405020304" pitchFamily="18" charset="0"/>
                <a:cs typeface="Times New Roman" panose="02020603050405020304" pitchFamily="18" charset="0"/>
              </a:rPr>
              <a:t>Discussion</a:t>
            </a:r>
          </a:p>
          <a:p>
            <a:pPr algn="just"/>
            <a:r>
              <a:rPr lang="en-US" b="1" dirty="0">
                <a:solidFill>
                  <a:schemeClr val="tx1"/>
                </a:solidFill>
                <a:latin typeface="Times New Roman" panose="02020603050405020304" pitchFamily="18" charset="0"/>
                <a:cs typeface="Times New Roman" panose="02020603050405020304" pitchFamily="18" charset="0"/>
              </a:rPr>
              <a:t>Conclusion</a:t>
            </a:r>
          </a:p>
          <a:p>
            <a:pPr algn="just"/>
            <a:endParaRPr lang="en-US" sz="1800" dirty="0">
              <a:solidFill>
                <a:schemeClr val="tx1"/>
              </a:solidFill>
              <a:latin typeface="Segoe UI" panose="020B0502040204020203" pitchFamily="34" charset="0"/>
              <a:cs typeface="Segoe UI" panose="020B0502040204020203" pitchFamily="34" charset="0"/>
            </a:endParaRPr>
          </a:p>
          <a:p>
            <a:pPr algn="just"/>
            <a:endParaRPr lang="en-US" sz="1800" dirty="0">
              <a:solidFill>
                <a:schemeClr val="tx1"/>
              </a:solidFill>
              <a:latin typeface="Segoe UI" panose="020B0502040204020203" pitchFamily="34" charset="0"/>
              <a:cs typeface="Segoe UI" panose="020B0502040204020203" pitchFamily="34" charset="0"/>
            </a:endParaRPr>
          </a:p>
          <a:p>
            <a:pPr marL="101600" indent="0" algn="just">
              <a:buNone/>
            </a:pPr>
            <a:endParaRPr lang="en-US" sz="1800" dirty="0">
              <a:solidFill>
                <a:schemeClr val="tx1"/>
              </a:solidFill>
              <a:latin typeface="Segoe UI" panose="020B0502040204020203" pitchFamily="34" charset="0"/>
              <a:cs typeface="Segoe UI" panose="020B0502040204020203" pitchFamily="34" charset="0"/>
            </a:endParaRPr>
          </a:p>
          <a:p>
            <a:pPr marL="101600" indent="0" algn="just">
              <a:buNone/>
            </a:pPr>
            <a:endParaRPr lang="en-US" sz="1800" dirty="0">
              <a:solidFill>
                <a:schemeClr val="tx1"/>
              </a:solidFill>
            </a:endParaRPr>
          </a:p>
          <a:p>
            <a:pPr marL="101600" indent="0" algn="just">
              <a:buNone/>
            </a:pPr>
            <a:endParaRPr lang="en-US" dirty="0">
              <a:solidFill>
                <a:schemeClr val="tx1"/>
              </a:solidFill>
            </a:endParaRPr>
          </a:p>
          <a:p>
            <a:pPr algn="just"/>
            <a:endParaRPr lang="en-US" dirty="0">
              <a:solidFill>
                <a:schemeClr val="tx1"/>
              </a:solidFill>
            </a:endParaRPr>
          </a:p>
        </p:txBody>
      </p:sp>
      <p:pic>
        <p:nvPicPr>
          <p:cNvPr id="3" name="Audio 2">
            <a:hlinkClick r:id="" action="ppaction://media"/>
            <a:extLst>
              <a:ext uri="{FF2B5EF4-FFF2-40B4-BE49-F238E27FC236}">
                <a16:creationId xmlns:a16="http://schemas.microsoft.com/office/drawing/2014/main" id="{6E9E2CC6-FCEC-438D-8450-B439CF4DFC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464618204"/>
      </p:ext>
    </p:extLst>
  </p:cSld>
  <p:clrMapOvr>
    <a:masterClrMapping/>
  </p:clrMapOvr>
  <p:transition advTm="276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197" y="157538"/>
            <a:ext cx="6996600" cy="693068"/>
          </a:xfrm>
        </p:spPr>
        <p:txBody>
          <a:bodyPr/>
          <a:lstStyle/>
          <a:p>
            <a:r>
              <a:rPr lang="en-US" sz="3600" dirty="0">
                <a:solidFill>
                  <a:schemeClr val="accent1">
                    <a:lumMod val="75000"/>
                  </a:schemeClr>
                </a:solidFill>
                <a:latin typeface="Oswald" panose="020B0604020202020204" charset="0"/>
                <a:cs typeface="Segoe UI" panose="020B0502040204020203" pitchFamily="34" charset="0"/>
              </a:rPr>
              <a:t>Introduction</a:t>
            </a:r>
            <a:r>
              <a:rPr lang="en-US" sz="3600" dirty="0">
                <a:solidFill>
                  <a:schemeClr val="accent1">
                    <a:lumMod val="75000"/>
                  </a:schemeClr>
                </a:solidFill>
                <a:latin typeface="Segoe UI" panose="020B0502040204020203" pitchFamily="34" charset="0"/>
                <a:cs typeface="Segoe UI" panose="020B0502040204020203" pitchFamily="34" charset="0"/>
              </a:rPr>
              <a:t> </a:t>
            </a:r>
          </a:p>
        </p:txBody>
      </p:sp>
      <p:sp>
        <p:nvSpPr>
          <p:cNvPr id="7" name="Text Placeholder 2"/>
          <p:cNvSpPr>
            <a:spLocks noGrp="1"/>
          </p:cNvSpPr>
          <p:nvPr>
            <p:ph type="body" idx="1"/>
          </p:nvPr>
        </p:nvSpPr>
        <p:spPr>
          <a:xfrm>
            <a:off x="233916" y="1070344"/>
            <a:ext cx="8335049" cy="3438156"/>
          </a:xfrm>
        </p:spPr>
        <p:txBody>
          <a:bodyPr/>
          <a:lstStyle/>
          <a:p>
            <a:pPr algn="just"/>
            <a:r>
              <a:rPr lang="en-US" sz="1800" dirty="0">
                <a:latin typeface="Times New Roman" panose="02020603050405020304" pitchFamily="18" charset="0"/>
                <a:cs typeface="Times New Roman" panose="02020603050405020304" pitchFamily="18" charset="0"/>
              </a:rPr>
              <a:t>In software development and project management, efficient resource allocation and task scheduling are critical for maximizing productivity and ensuring timely project delivery.</a:t>
            </a:r>
          </a:p>
          <a:p>
            <a:pPr algn="just"/>
            <a:r>
              <a:rPr lang="en-US" sz="1800" dirty="0">
                <a:latin typeface="Times New Roman" panose="02020603050405020304" pitchFamily="18" charset="0"/>
                <a:cs typeface="Times New Roman" panose="02020603050405020304" pitchFamily="18" charset="0"/>
              </a:rPr>
              <a:t>Agile methodologies, particularly Scrum, are widely used due to their iterative and incremental approach, which promotes adaptability and continuous improvement.</a:t>
            </a:r>
          </a:p>
          <a:p>
            <a:pPr algn="just"/>
            <a:r>
              <a:rPr lang="en-US" sz="1800" dirty="0">
                <a:latin typeface="Times New Roman" panose="02020603050405020304" pitchFamily="18" charset="0"/>
                <a:cs typeface="Times New Roman" panose="02020603050405020304" pitchFamily="18" charset="0"/>
              </a:rPr>
              <a:t>A crucial aspect of Scrum is sprint planning, which involves assigning tasks to team members in a time-boxed manner. However, one of the persistent challenges in sprint planning is optimizing the utilization of team members' capacities while considering constraints such as skill sets, task dependencies, and time limitations.</a:t>
            </a:r>
          </a:p>
        </p:txBody>
      </p:sp>
      <p:pic>
        <p:nvPicPr>
          <p:cNvPr id="3" name="Audio 2">
            <a:hlinkClick r:id="" action="ppaction://media"/>
            <a:extLst>
              <a:ext uri="{FF2B5EF4-FFF2-40B4-BE49-F238E27FC236}">
                <a16:creationId xmlns:a16="http://schemas.microsoft.com/office/drawing/2014/main" id="{A6E84AA6-6342-4A70-A98A-3CCE8C7E78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662264391"/>
      </p:ext>
    </p:extLst>
  </p:cSld>
  <p:clrMapOvr>
    <a:masterClrMapping/>
  </p:clrMapOvr>
  <p:transition advTm="13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1035992" y="94268"/>
            <a:ext cx="6996600" cy="689480"/>
          </a:xfrm>
          <a:prstGeom prst="rect">
            <a:avLst/>
          </a:prstGeom>
        </p:spPr>
        <p:txBody>
          <a:bodyPr spcFirstLastPara="1" wrap="square" lIns="91425" tIns="91425" rIns="91425" bIns="91425" anchor="b" anchorCtr="0">
            <a:noAutofit/>
          </a:bodyPr>
          <a:lstStyle/>
          <a:p>
            <a:r>
              <a:rPr lang="en-US" sz="3600" dirty="0">
                <a:solidFill>
                  <a:schemeClr val="accent1">
                    <a:lumMod val="75000"/>
                  </a:schemeClr>
                </a:solidFill>
                <a:latin typeface="Oswald" panose="00000500000000000000" pitchFamily="2" charset="0"/>
                <a:cs typeface="Segoe UI" panose="020B0502040204020203" pitchFamily="34" charset="0"/>
              </a:rPr>
              <a:t>Motivation</a:t>
            </a:r>
          </a:p>
        </p:txBody>
      </p:sp>
      <p:sp>
        <p:nvSpPr>
          <p:cNvPr id="485" name="Shape 485"/>
          <p:cNvSpPr txBox="1">
            <a:spLocks noGrp="1"/>
          </p:cNvSpPr>
          <p:nvPr>
            <p:ph type="body" idx="1"/>
          </p:nvPr>
        </p:nvSpPr>
        <p:spPr>
          <a:xfrm>
            <a:off x="104060" y="952500"/>
            <a:ext cx="8860464" cy="2946400"/>
          </a:xfrm>
          <a:prstGeom prst="rect">
            <a:avLst/>
          </a:prstGeom>
        </p:spPr>
        <p:txBody>
          <a:bodyPr spcFirstLastPara="1" wrap="square" lIns="91425" tIns="91425" rIns="91425" bIns="91425" anchor="t" anchorCtr="0">
            <a:noAutofit/>
          </a:bodyPr>
          <a:lstStyle/>
          <a:p>
            <a:r>
              <a:rPr lang="en-US" sz="1800" dirty="0">
                <a:latin typeface="Times New Roman" panose="02020603050405020304" pitchFamily="18" charset="0"/>
                <a:cs typeface="Times New Roman" panose="02020603050405020304" pitchFamily="18" charset="0"/>
              </a:rPr>
              <a:t>The motivation behind this research stems from the inefficiencies observed in traditional sprint planning methods, which often struggle with complexity and dynamic project environments.</a:t>
            </a:r>
          </a:p>
          <a:p>
            <a:r>
              <a:rPr lang="en-US" sz="1800" dirty="0">
                <a:latin typeface="Times New Roman" panose="02020603050405020304" pitchFamily="18" charset="0"/>
                <a:cs typeface="Times New Roman" panose="02020603050405020304" pitchFamily="18" charset="0"/>
              </a:rPr>
              <a:t>Many conventional scheduling techniques fail to address multiple constraints effectively, making metaheuristic approaches a viable alternative.</a:t>
            </a:r>
          </a:p>
          <a:p>
            <a:r>
              <a:rPr lang="en-US" sz="1800" dirty="0">
                <a:latin typeface="Times New Roman" panose="02020603050405020304" pitchFamily="18" charset="0"/>
                <a:cs typeface="Times New Roman" panose="02020603050405020304" pitchFamily="18" charset="0"/>
              </a:rPr>
              <a:t>Genetic Algorithms (GA), inspired by natural selection and evolution principles, offer a promising solution for optimizing sprint capacity utilization by efficiently exploring large search spaces and converging towards near-optimal solutions.</a:t>
            </a:r>
          </a:p>
        </p:txBody>
      </p:sp>
      <p:pic>
        <p:nvPicPr>
          <p:cNvPr id="2" name="Audio 1">
            <a:hlinkClick r:id="" action="ppaction://media"/>
            <a:extLst>
              <a:ext uri="{FF2B5EF4-FFF2-40B4-BE49-F238E27FC236}">
                <a16:creationId xmlns:a16="http://schemas.microsoft.com/office/drawing/2014/main" id="{D1754A8B-7D54-45F3-81BD-49A3C356CD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59475337"/>
      </p:ext>
    </p:extLst>
  </p:cSld>
  <p:clrMapOvr>
    <a:masterClrMapping/>
  </p:clrMapOvr>
  <p:transition advTm="239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67" y="179534"/>
            <a:ext cx="6996600" cy="693068"/>
          </a:xfrm>
        </p:spPr>
        <p:txBody>
          <a:bodyPr/>
          <a:lstStyle/>
          <a:p>
            <a:r>
              <a:rPr lang="en-US" sz="3600" dirty="0">
                <a:solidFill>
                  <a:schemeClr val="accent1">
                    <a:lumMod val="75000"/>
                  </a:schemeClr>
                </a:solidFill>
                <a:latin typeface="Oswald" panose="020B0604020202020204" charset="0"/>
                <a:cs typeface="Segoe UI" panose="020B0502040204020203" pitchFamily="34" charset="0"/>
              </a:rPr>
              <a:t>Objectives</a:t>
            </a:r>
            <a:r>
              <a:rPr lang="en-US" sz="3600" dirty="0">
                <a:solidFill>
                  <a:schemeClr val="accent1">
                    <a:lumMod val="75000"/>
                  </a:schemeClr>
                </a:solidFill>
                <a:latin typeface="Segoe UI" panose="020B0502040204020203" pitchFamily="34" charset="0"/>
                <a:cs typeface="Segoe UI" panose="020B0502040204020203" pitchFamily="34" charset="0"/>
              </a:rPr>
              <a:t> </a:t>
            </a:r>
          </a:p>
        </p:txBody>
      </p:sp>
      <p:sp>
        <p:nvSpPr>
          <p:cNvPr id="7" name="Text Placeholder 2"/>
          <p:cNvSpPr>
            <a:spLocks noGrp="1"/>
          </p:cNvSpPr>
          <p:nvPr>
            <p:ph type="body" idx="1"/>
          </p:nvPr>
        </p:nvSpPr>
        <p:spPr>
          <a:xfrm>
            <a:off x="258926" y="994805"/>
            <a:ext cx="8109037" cy="3145395"/>
          </a:xfrm>
        </p:spPr>
        <p:txBody>
          <a:bodyPr/>
          <a:lstStyle/>
          <a:p>
            <a:pPr algn="just"/>
            <a:r>
              <a:rPr lang="en-US" sz="1800" dirty="0">
                <a:latin typeface="Times New Roman" panose="02020603050405020304" pitchFamily="18" charset="0"/>
                <a:cs typeface="Times New Roman" panose="02020603050405020304" pitchFamily="18" charset="0"/>
              </a:rPr>
              <a:t>This paper proposes a metaheuristic-based approach to maximize sprint capacity utilization using a Genetic Algorithm.</a:t>
            </a:r>
          </a:p>
          <a:p>
            <a:pPr algn="just"/>
            <a:r>
              <a:rPr lang="en-US" sz="1800" dirty="0">
                <a:latin typeface="Times New Roman" panose="02020603050405020304" pitchFamily="18" charset="0"/>
                <a:cs typeface="Times New Roman" panose="02020603050405020304" pitchFamily="18" charset="0"/>
              </a:rPr>
              <a:t>The problem is defined as follows: Given 7 projects and 200 tasks, each associated with a project and having a defined completion time, the objective is to assign these tasks to 5 team members over a 14-day sprint.</a:t>
            </a:r>
          </a:p>
          <a:p>
            <a:pPr algn="just"/>
            <a:r>
              <a:rPr lang="en-US" sz="1800" dirty="0">
                <a:latin typeface="Times New Roman" panose="02020603050405020304" pitchFamily="18" charset="0"/>
                <a:cs typeface="Times New Roman" panose="02020603050405020304" pitchFamily="18" charset="0"/>
              </a:rPr>
              <a:t>Each team member has a maximum daily capacity and specific project expertise.</a:t>
            </a:r>
          </a:p>
          <a:p>
            <a:pPr algn="just"/>
            <a:r>
              <a:rPr lang="en-US" sz="1800" dirty="0">
                <a:latin typeface="Times New Roman" panose="02020603050405020304" pitchFamily="18" charset="0"/>
                <a:cs typeface="Times New Roman" panose="02020603050405020304" pitchFamily="18" charset="0"/>
              </a:rPr>
              <a:t>The goal is to maximize the utilization of each team member while ensuring skill compatibility and adherence to capacity constraints.</a:t>
            </a:r>
          </a:p>
          <a:p>
            <a:pPr marL="101600" indent="0">
              <a:buNone/>
            </a:pPr>
            <a:r>
              <a:rPr lang="en-US" sz="1800" dirty="0"/>
              <a:t>.</a:t>
            </a:r>
          </a:p>
        </p:txBody>
      </p:sp>
      <p:pic>
        <p:nvPicPr>
          <p:cNvPr id="3" name="Audio 2">
            <a:hlinkClick r:id="" action="ppaction://media"/>
            <a:extLst>
              <a:ext uri="{FF2B5EF4-FFF2-40B4-BE49-F238E27FC236}">
                <a16:creationId xmlns:a16="http://schemas.microsoft.com/office/drawing/2014/main" id="{432DB162-5BF3-4976-8BE3-A3D359AD74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396291430"/>
      </p:ext>
    </p:extLst>
  </p:cSld>
  <p:clrMapOvr>
    <a:masterClrMapping/>
  </p:clrMapOvr>
  <p:transition advTm="2011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900" y="196506"/>
            <a:ext cx="6996600" cy="693068"/>
          </a:xfrm>
        </p:spPr>
        <p:txBody>
          <a:bodyPr/>
          <a:lstStyle/>
          <a:p>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r>
              <a:rPr lang="en-US" sz="3600" dirty="0">
                <a:solidFill>
                  <a:schemeClr val="accent1">
                    <a:lumMod val="75000"/>
                  </a:schemeClr>
                </a:solidFill>
                <a:latin typeface="Oswald" panose="00000500000000000000" pitchFamily="2" charset="0"/>
                <a:cs typeface="Segoe UI" panose="020B0502040204020203" pitchFamily="34" charset="0"/>
              </a:rPr>
              <a:t>Literature Review</a:t>
            </a:r>
            <a:r>
              <a:rPr lang="en-US" sz="3600" dirty="0">
                <a:solidFill>
                  <a:schemeClr val="accent1">
                    <a:lumMod val="75000"/>
                  </a:schemeClr>
                </a:solidFill>
                <a:latin typeface="Segoe UI" panose="020B0502040204020203" pitchFamily="34" charset="0"/>
                <a:cs typeface="Segoe UI" panose="020B0502040204020203" pitchFamily="34" charset="0"/>
              </a:rPr>
              <a:t> </a:t>
            </a:r>
          </a:p>
        </p:txBody>
      </p:sp>
      <p:sp>
        <p:nvSpPr>
          <p:cNvPr id="7" name="Text Placeholder 2"/>
          <p:cNvSpPr>
            <a:spLocks noGrp="1"/>
          </p:cNvSpPr>
          <p:nvPr>
            <p:ph type="body" idx="1"/>
          </p:nvPr>
        </p:nvSpPr>
        <p:spPr>
          <a:xfrm>
            <a:off x="621653" y="889574"/>
            <a:ext cx="7397847" cy="3060795"/>
          </a:xfrm>
        </p:spPr>
        <p:txBody>
          <a:bodyPr/>
          <a:lstStyle/>
          <a:p>
            <a:pPr algn="just"/>
            <a:r>
              <a:rPr lang="en-US" sz="1800" dirty="0">
                <a:latin typeface="Times New Roman" panose="02020603050405020304" pitchFamily="18" charset="0"/>
                <a:cs typeface="Times New Roman" panose="02020603050405020304" pitchFamily="18" charset="0"/>
              </a:rPr>
              <a:t>Several studies have explored optimization techniques for agile project planning. Researchers have utilized mixed-integer programming models to improve sprint planning by considering objectives such as sprint capacity utilization and user story prioritization.</a:t>
            </a:r>
          </a:p>
          <a:p>
            <a:pPr algn="just"/>
            <a:r>
              <a:rPr lang="en-US" sz="1800" dirty="0">
                <a:latin typeface="Times New Roman" panose="02020603050405020304" pitchFamily="18" charset="0"/>
                <a:cs typeface="Times New Roman" panose="02020603050405020304" pitchFamily="18" charset="0"/>
              </a:rPr>
              <a:t>Metaheuristic methods like the Non-dominated Sorting Genetic Algorithm (NSGA-II) and the Strong Pareto Evolutionary Algorithm (SPEA2) have demonstrated improved performance over traditional optimization techniques.</a:t>
            </a:r>
          </a:p>
          <a:p>
            <a:pPr algn="just"/>
            <a:r>
              <a:rPr lang="en-US" sz="1800" dirty="0">
                <a:latin typeface="Times New Roman" panose="02020603050405020304" pitchFamily="18" charset="0"/>
                <a:cs typeface="Times New Roman" panose="02020603050405020304" pitchFamily="18" charset="0"/>
              </a:rPr>
              <a:t>GA has shown superior performance in similar problems.</a:t>
            </a:r>
          </a:p>
        </p:txBody>
      </p:sp>
      <p:pic>
        <p:nvPicPr>
          <p:cNvPr id="3" name="Audio 2">
            <a:hlinkClick r:id="" action="ppaction://media"/>
            <a:extLst>
              <a:ext uri="{FF2B5EF4-FFF2-40B4-BE49-F238E27FC236}">
                <a16:creationId xmlns:a16="http://schemas.microsoft.com/office/drawing/2014/main" id="{843628ED-65A1-42A9-AF5F-9412F83D88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649197726"/>
      </p:ext>
    </p:extLst>
  </p:cSld>
  <p:clrMapOvr>
    <a:masterClrMapping/>
  </p:clrMapOvr>
  <p:transition advTm="3161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710553" y="1117600"/>
            <a:ext cx="7397847" cy="2413000"/>
          </a:xfrm>
        </p:spPr>
        <p:txBody>
          <a:bodyPr/>
          <a:lstStyle/>
          <a:p>
            <a:pPr algn="just"/>
            <a:r>
              <a:rPr lang="en-US" sz="1800" dirty="0">
                <a:latin typeface="Times New Roman" panose="02020603050405020304" pitchFamily="18" charset="0"/>
                <a:cs typeface="Times New Roman" panose="02020603050405020304" pitchFamily="18" charset="0"/>
              </a:rPr>
              <a:t>Other studies have employed heuristic-based approaches, such as Greedy Heuristic methods, to enhance sprint planning efficiency.</a:t>
            </a:r>
          </a:p>
          <a:p>
            <a:pPr algn="just"/>
            <a:r>
              <a:rPr lang="en-US" sz="1800" dirty="0">
                <a:latin typeface="Times New Roman" panose="02020603050405020304" pitchFamily="18" charset="0"/>
                <a:cs typeface="Times New Roman" panose="02020603050405020304" pitchFamily="18" charset="0"/>
              </a:rPr>
              <a:t>Integer Linear Programming (ILP) models have been proposed to maximize business value while considering development constraints.</a:t>
            </a:r>
          </a:p>
          <a:p>
            <a:pPr algn="just"/>
            <a:r>
              <a:rPr lang="en-US" sz="1800" dirty="0">
                <a:latin typeface="Times New Roman" panose="02020603050405020304" pitchFamily="18" charset="0"/>
                <a:cs typeface="Times New Roman" panose="02020603050405020304" pitchFamily="18" charset="0"/>
              </a:rPr>
              <a:t>Additionally, research has explored context-aware task allocation frameworks that utilize real-time data to improve Agile project planning.</a:t>
            </a:r>
          </a:p>
        </p:txBody>
      </p:sp>
      <p:pic>
        <p:nvPicPr>
          <p:cNvPr id="2" name="Audio 1">
            <a:hlinkClick r:id="" action="ppaction://media"/>
            <a:extLst>
              <a:ext uri="{FF2B5EF4-FFF2-40B4-BE49-F238E27FC236}">
                <a16:creationId xmlns:a16="http://schemas.microsoft.com/office/drawing/2014/main" id="{1F6F3C5C-A4CA-442E-810B-02EA6B4D41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26515307"/>
      </p:ext>
    </p:extLst>
  </p:cSld>
  <p:clrMapOvr>
    <a:masterClrMapping/>
  </p:clrMapOvr>
  <p:transition advTm="216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700" y="1689100"/>
            <a:ext cx="6996600" cy="1080041"/>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r>
              <a:rPr lang="en-US" sz="4000" dirty="0">
                <a:solidFill>
                  <a:schemeClr val="accent1">
                    <a:lumMod val="75000"/>
                  </a:schemeClr>
                </a:solidFill>
                <a:latin typeface="Oswald" panose="020B0604020202020204" charset="0"/>
                <a:cs typeface="Segoe UI" panose="020B0502040204020203" pitchFamily="34" charset="0"/>
              </a:rPr>
              <a:t>Methodology</a:t>
            </a:r>
          </a:p>
        </p:txBody>
      </p:sp>
      <p:pic>
        <p:nvPicPr>
          <p:cNvPr id="2" name="Audio 1">
            <a:hlinkClick r:id="" action="ppaction://media"/>
            <a:extLst>
              <a:ext uri="{FF2B5EF4-FFF2-40B4-BE49-F238E27FC236}">
                <a16:creationId xmlns:a16="http://schemas.microsoft.com/office/drawing/2014/main" id="{668820E4-7870-42C4-B5AF-F3F8E09EDF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47623844"/>
      </p:ext>
    </p:extLst>
  </p:cSld>
  <p:clrMapOvr>
    <a:masterClrMapping/>
  </p:clrMapOvr>
  <p:transition advTm="58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900" y="144378"/>
            <a:ext cx="6996600" cy="596805"/>
          </a:xfrm>
        </p:spPr>
        <p:txBody>
          <a:bodyPr/>
          <a:lstStyle/>
          <a:p>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br>
              <a:rPr lang="en-US" sz="3600" dirty="0">
                <a:solidFill>
                  <a:schemeClr val="accent1">
                    <a:lumMod val="75000"/>
                  </a:schemeClr>
                </a:solidFill>
                <a:latin typeface="Oswald" panose="00000500000000000000" pitchFamily="2" charset="0"/>
                <a:cs typeface="Segoe UI" panose="020B0502040204020203" pitchFamily="34" charset="0"/>
              </a:rPr>
            </a:br>
            <a:r>
              <a:rPr lang="en-US" sz="3600" dirty="0">
                <a:solidFill>
                  <a:schemeClr val="accent1">
                    <a:lumMod val="75000"/>
                  </a:schemeClr>
                </a:solidFill>
                <a:latin typeface="Oswald" panose="00000500000000000000" pitchFamily="2" charset="0"/>
                <a:cs typeface="Segoe UI" panose="020B0502040204020203" pitchFamily="34" charset="0"/>
              </a:rPr>
              <a:t>Problem Formulation</a:t>
            </a:r>
            <a:endParaRPr lang="en-US" sz="3600" dirty="0">
              <a:solidFill>
                <a:schemeClr val="accent1">
                  <a:lumMod val="75000"/>
                </a:schemeClr>
              </a:solidFill>
              <a:latin typeface="Segoe UI" panose="020B0502040204020203" pitchFamily="34" charset="0"/>
              <a:cs typeface="Segoe UI" panose="020B0502040204020203" pitchFamily="34" charset="0"/>
            </a:endParaRPr>
          </a:p>
        </p:txBody>
      </p:sp>
      <p:sp>
        <p:nvSpPr>
          <p:cNvPr id="7" name="Text Placeholder 2"/>
          <p:cNvSpPr>
            <a:spLocks noGrp="1"/>
          </p:cNvSpPr>
          <p:nvPr>
            <p:ph type="body" idx="1"/>
          </p:nvPr>
        </p:nvSpPr>
        <p:spPr>
          <a:xfrm>
            <a:off x="621653" y="741183"/>
            <a:ext cx="7397847" cy="4072117"/>
          </a:xfrm>
        </p:spPr>
        <p:txBody>
          <a:bodyPr/>
          <a:lstStyle/>
          <a:p>
            <a:pPr marL="101600" indent="0" algn="just">
              <a:buNone/>
            </a:pPr>
            <a:r>
              <a:rPr lang="en-US" sz="1800" dirty="0">
                <a:latin typeface="Times New Roman" panose="02020603050405020304" pitchFamily="18" charset="0"/>
                <a:cs typeface="Times New Roman" panose="02020603050405020304" pitchFamily="18" charset="0"/>
              </a:rPr>
              <a:t>The problem is modeled as a constraint-based optimization challenge, where the goal is to maximize sprint capacity utilization while ensuring adherence to project-specific expertise and work-hour limits. The key decision variables are task and workload allocation .The constraints include:</a:t>
            </a:r>
          </a:p>
          <a:p>
            <a:r>
              <a:rPr lang="en-US" sz="1800" dirty="0">
                <a:latin typeface="Times New Roman" panose="02020603050405020304" pitchFamily="18" charset="0"/>
                <a:cs typeface="Times New Roman" panose="02020603050405020304" pitchFamily="18" charset="0"/>
              </a:rPr>
              <a:t>Assigning tasks only to trained members.</a:t>
            </a:r>
          </a:p>
          <a:p>
            <a:r>
              <a:rPr lang="en-US" sz="1800" dirty="0">
                <a:latin typeface="Times New Roman" panose="02020603050405020304" pitchFamily="18" charset="0"/>
                <a:cs typeface="Times New Roman" panose="02020603050405020304" pitchFamily="18" charset="0"/>
              </a:rPr>
              <a:t>Adhering to daily work-hour limits.</a:t>
            </a:r>
          </a:p>
          <a:p>
            <a:r>
              <a:rPr lang="en-US" sz="1800" dirty="0">
                <a:latin typeface="Times New Roman" panose="02020603050405020304" pitchFamily="18" charset="0"/>
                <a:cs typeface="Times New Roman" panose="02020603050405020304" pitchFamily="18" charset="0"/>
              </a:rPr>
              <a:t>Completing all work within the 14-day sprint.</a:t>
            </a:r>
          </a:p>
          <a:p>
            <a:r>
              <a:rPr lang="en-US" sz="1800" dirty="0">
                <a:latin typeface="Times New Roman" panose="02020603050405020304" pitchFamily="18" charset="0"/>
                <a:cs typeface="Times New Roman" panose="02020603050405020304" pitchFamily="18" charset="0"/>
              </a:rPr>
              <a:t>Ensuring each task is assigned to a single qualified member.</a:t>
            </a:r>
          </a:p>
        </p:txBody>
      </p:sp>
      <p:pic>
        <p:nvPicPr>
          <p:cNvPr id="3" name="Picture 2">
            <a:extLst>
              <a:ext uri="{FF2B5EF4-FFF2-40B4-BE49-F238E27FC236}">
                <a16:creationId xmlns:a16="http://schemas.microsoft.com/office/drawing/2014/main" id="{F8EDFDE7-FFBD-4142-BCF5-1543079FA288}"/>
              </a:ext>
            </a:extLst>
          </p:cNvPr>
          <p:cNvPicPr>
            <a:picLocks noChangeAspect="1"/>
          </p:cNvPicPr>
          <p:nvPr/>
        </p:nvPicPr>
        <p:blipFill>
          <a:blip r:embed="rId4"/>
          <a:stretch>
            <a:fillRect/>
          </a:stretch>
        </p:blipFill>
        <p:spPr>
          <a:xfrm>
            <a:off x="6261100" y="1981200"/>
            <a:ext cx="2016818" cy="1181100"/>
          </a:xfrm>
          <a:prstGeom prst="rect">
            <a:avLst/>
          </a:prstGeom>
        </p:spPr>
      </p:pic>
      <p:pic>
        <p:nvPicPr>
          <p:cNvPr id="4" name="Audio 3">
            <a:hlinkClick r:id="" action="ppaction://media"/>
            <a:extLst>
              <a:ext uri="{FF2B5EF4-FFF2-40B4-BE49-F238E27FC236}">
                <a16:creationId xmlns:a16="http://schemas.microsoft.com/office/drawing/2014/main" id="{E10B86B0-D878-4988-8E80-46082F021A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91943648"/>
      </p:ext>
    </p:extLst>
  </p:cSld>
  <p:clrMapOvr>
    <a:masterClrMapping/>
  </p:clrMapOvr>
  <p:transition advTm="3982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heme1">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6396C937-9378-4E06-887C-8CFDFCD9C892}" vid="{8DAE12C2-852E-4DD4-AC42-3221BFA2A660}"/>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6062</TotalTime>
  <Words>1388</Words>
  <Application>Microsoft Office PowerPoint</Application>
  <PresentationFormat>On-screen Show (16:9)</PresentationFormat>
  <Paragraphs>85</Paragraphs>
  <Slides>19</Slides>
  <Notes>3</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Oswald</vt:lpstr>
      <vt:lpstr>Times New Roman</vt:lpstr>
      <vt:lpstr>Segoe UI</vt:lpstr>
      <vt:lpstr>Arial</vt:lpstr>
      <vt:lpstr>Source Sans Pro</vt:lpstr>
      <vt:lpstr>Theme1</vt:lpstr>
      <vt:lpstr>A Metaheuristic based Approach for Maximizing Sprint Capacity Utilization using Genetic Algorithm</vt:lpstr>
      <vt:lpstr>Overview</vt:lpstr>
      <vt:lpstr>Introduction </vt:lpstr>
      <vt:lpstr>Motivation</vt:lpstr>
      <vt:lpstr>Objectives </vt:lpstr>
      <vt:lpstr>       Literature Review </vt:lpstr>
      <vt:lpstr>PowerPoint Presentation</vt:lpstr>
      <vt:lpstr>PowerPoint Presentation</vt:lpstr>
      <vt:lpstr>         Problem Formulation</vt:lpstr>
      <vt:lpstr>PowerPoint Presentation</vt:lpstr>
      <vt:lpstr>         Dataset</vt:lpstr>
      <vt:lpstr>PowerPoint Presentation</vt:lpstr>
      <vt:lpstr>PowerPoint Presentation</vt:lpstr>
      <vt:lpstr>PowerPoint Presentation</vt:lpstr>
      <vt:lpstr>PowerPoint Presentation</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Abir</dc:creator>
  <cp:lastModifiedBy>Nayan Chandra Das</cp:lastModifiedBy>
  <cp:revision>492</cp:revision>
  <dcterms:modified xsi:type="dcterms:W3CDTF">2025-02-15T03:26:53Z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2022-11-28T08:34:19Z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2292ce49-7856-4769-b769-e56619262b78</vt:lpwstr>
  </property>
  <property fmtid="{D5CDD505-2E9C-101B-9397-08002B2CF9AE}" pid="7" name="MSIP_Label_defa4170-0d19-0005-0004-bc88714345d2_ActionId">
    <vt:lpwstr>6c8f9027-2757-44a6-a6f4-6df7e16bfea7</vt:lpwstr>
  </property>
  <property fmtid="{D5CDD505-2E9C-101B-9397-08002B2CF9AE}" pid="8" name="MSIP_Label_defa4170-0d19-0005-0004-bc88714345d2_ContentBits">
    <vt:lpwstr>0</vt:lpwstr>
  </property>
</Properties>
</file>